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7" r:id="rId7"/>
    <p:sldId id="263" r:id="rId8"/>
    <p:sldId id="278" r:id="rId9"/>
    <p:sldId id="262" r:id="rId10"/>
    <p:sldId id="269" r:id="rId11"/>
    <p:sldId id="270" r:id="rId12"/>
    <p:sldId id="271" r:id="rId13"/>
    <p:sldId id="272" r:id="rId14"/>
    <p:sldId id="276" r:id="rId15"/>
    <p:sldId id="273" r:id="rId16"/>
    <p:sldId id="280" r:id="rId17"/>
    <p:sldId id="281" r:id="rId18"/>
    <p:sldId id="277" r:id="rId19"/>
    <p:sldId id="282" r:id="rId20"/>
    <p:sldId id="285" r:id="rId21"/>
    <p:sldId id="283" r:id="rId22"/>
    <p:sldId id="265" r:id="rId23"/>
    <p:sldId id="268" r:id="rId24"/>
    <p:sldId id="266" r:id="rId25"/>
  </p:sldIdLst>
  <p:sldSz cx="9144000" cy="5143500" type="screen16x9"/>
  <p:notesSz cx="6858000" cy="9144000"/>
  <p:embeddedFontLst>
    <p:embeddedFont>
      <p:font typeface="Plus Jakarta Sans" panose="020B0604020202020204" charset="0"/>
      <p:regular r:id="rId27"/>
      <p:bold r:id="rId28"/>
      <p:italic r:id="rId29"/>
      <p:boldItalic r:id="rId30"/>
    </p:embeddedFont>
    <p:embeddedFont>
      <p:font typeface="Plus Jakarta Sans ExtraBold" panose="020B0604020202020204" charset="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ubik" panose="020B0604020202020204" charset="-79"/>
      <p:regular r:id="rId38"/>
      <p:bold r:id="rId39"/>
      <p:italic r:id="rId40"/>
      <p:boldItalic r:id="rId41"/>
    </p:embeddedFont>
    <p:embeddedFont>
      <p:font typeface="Rubik Light" panose="020B0604020202020204" charset="-79"/>
      <p:regular r:id="rId42"/>
      <p:bold r:id="rId43"/>
      <p:italic r:id="rId44"/>
      <p:boldItalic r:id="rId45"/>
    </p:embeddedFont>
    <p:embeddedFont>
      <p:font typeface="Rubik Medium" panose="020B0604020202020204" charset="-79"/>
      <p:regular r:id="rId46"/>
      <p:bold r:id="rId47"/>
      <p:italic r:id="rId48"/>
      <p:boldItalic r:id="rId49"/>
    </p:embeddedFont>
    <p:embeddedFont>
      <p:font typeface="Rubik SemiBold" panose="020B0604020202020204" charset="-79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7A8C86D-8351-7C76-F5F8-28B6AA07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72AD063C-47C9-9621-123B-CEC80D7BA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B85CC602-AA80-A760-6D22-1C0C53F403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29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FE11B6A8-663B-971B-B763-A544CE90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44549D2A-EBCC-B438-8F63-B33314087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72FBBEC3-8E98-04F5-417A-8D8F8F8C22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6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C61072C2-ED33-DC32-7747-06750799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1B075657-7623-ED37-CFDB-D6B7AEC44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0E7FD4E6-C973-6219-4178-572BBEEBF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2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4131A95-2087-783B-6A24-03C98B39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7ADF139D-7652-54C4-0671-D74ED52AEA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8B53F395-C0A3-44F3-B5ED-98E4706DC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6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02EE159-DE44-E817-E941-8464DE20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E5DF51B0-62CF-6B97-3202-1E560B431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CAFFB04C-5919-F2A6-0F52-2354071D8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55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F4E0E90-EAB0-4CCB-D338-6DD4158E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>
            <a:extLst>
              <a:ext uri="{FF2B5EF4-FFF2-40B4-BE49-F238E27FC236}">
                <a16:creationId xmlns:a16="http://schemas.microsoft.com/office/drawing/2014/main" id="{93C76468-145B-BB77-8D89-9984C3358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>
            <a:extLst>
              <a:ext uri="{FF2B5EF4-FFF2-40B4-BE49-F238E27FC236}">
                <a16:creationId xmlns:a16="http://schemas.microsoft.com/office/drawing/2014/main" id="{FE62CEAB-1679-8025-335F-45B86F6924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394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C1780628-E62B-F7D4-B135-C950ADD9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42150B6-5E08-FD08-D33F-DE7293DDE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8EC5BAD2-C459-5125-257B-F08E15BD2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055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C3C93C9-BDE5-DB1F-1D5A-6053C831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BB51ECBF-2235-568E-AD52-1A7250047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3605E9EE-D747-55B1-D2EC-1B1D840E8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88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61344CD4-4AA4-BFA2-879B-20A04052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54409EA0-ACBA-6502-1C80-3D622AEC9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F4CD9807-64AF-8522-3EFA-795C28660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9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2D11BBA0-A79E-2E9A-EF44-076BEE5B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4E2A5BD2-B4B9-9295-6D2F-C9D077713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1A424A2A-844C-2F11-B314-123C5039E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64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397F526-A0AE-7D3B-EAA2-DDB4B433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ACFE2397-37BB-2516-F2AB-A2E619BC33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D156DBA2-AB2B-D30B-9D54-3FD1DA9D4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57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2C7C729-F354-6583-C4E0-F660CDD8F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05673D98-6D72-D3FF-DB34-C2F8ECAB8C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6DBF1FA8-6481-0297-24C3-3F29ED93B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516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E58BFCA8-5C31-6015-1730-97F7CEEF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>
            <a:extLst>
              <a:ext uri="{FF2B5EF4-FFF2-40B4-BE49-F238E27FC236}">
                <a16:creationId xmlns:a16="http://schemas.microsoft.com/office/drawing/2014/main" id="{ADB10FD2-A1B7-FD6C-93F3-F9579C972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>
            <a:extLst>
              <a:ext uri="{FF2B5EF4-FFF2-40B4-BE49-F238E27FC236}">
                <a16:creationId xmlns:a16="http://schemas.microsoft.com/office/drawing/2014/main" id="{EA27726D-8A50-7F85-E75B-7DE277BC9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0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7EA8DB4-6924-C053-A116-052DBE82A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>
            <a:extLst>
              <a:ext uri="{FF2B5EF4-FFF2-40B4-BE49-F238E27FC236}">
                <a16:creationId xmlns:a16="http://schemas.microsoft.com/office/drawing/2014/main" id="{EB73CEB9-ECA1-48A6-5A54-A7ECD926E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>
            <a:extLst>
              <a:ext uri="{FF2B5EF4-FFF2-40B4-BE49-F238E27FC236}">
                <a16:creationId xmlns:a16="http://schemas.microsoft.com/office/drawing/2014/main" id="{033D1571-6BA3-0452-3A4F-C35FE756D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28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36BBF72-8607-EE51-6E99-54166F1B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>
            <a:extLst>
              <a:ext uri="{FF2B5EF4-FFF2-40B4-BE49-F238E27FC236}">
                <a16:creationId xmlns:a16="http://schemas.microsoft.com/office/drawing/2014/main" id="{B716736D-AAB4-8E1B-4279-C512D74DB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>
            <a:extLst>
              <a:ext uri="{FF2B5EF4-FFF2-40B4-BE49-F238E27FC236}">
                <a16:creationId xmlns:a16="http://schemas.microsoft.com/office/drawing/2014/main" id="{9A4B0BEF-25D1-288B-A56F-B58746FA0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85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harisfariyano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lookerstudio.google.com/reporting/4d237a8e-f475-4bed-bd6b-d698505dbb46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risfariyano/Final-Task-Kimia-Farma-Big-Data-Analytics" TargetMode="External"/><Relationship Id="rId5" Type="http://schemas.openxmlformats.org/officeDocument/2006/relationships/hyperlink" Target="https://lookerstudio.google.com/reporting/4d237a8e-f475-4bed-bd6b-d698505dbb46/page/Jq5JF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N3NmPkBdgVMt5eqQSeFsW55Za3k_LdUC/view?usp=shari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rive.google.com/file/d/1xIFKVkeEQ3DbuZ4Q6BDNx3evoBL9J5k4/view?usp=drive_lin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0f2gDWabUaRGnTkiMu_PIxcT-t1As6tZ/view?usp=sharing" TargetMode="External"/><Relationship Id="rId5" Type="http://schemas.openxmlformats.org/officeDocument/2006/relationships/hyperlink" Target="https://drive.google.com/file/d/1IeURT2qoB6zhHFjHZ4u-6zVKsqtsjG7X/view?usp=drive_link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rive.google.com/file/d/1QgE--0BtZ3Qayyc6pb56z9PiasWILatL/view?usp=drive_li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imiafarma.co.id/id/sejarah-kimia-farma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5399680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Muhammad Haris </a:t>
            </a:r>
            <a:r>
              <a:rPr lang="en-US" sz="3000" b="0" i="0" u="none" strike="noStrike" cap="none" dirty="0" err="1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Fariyano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596200"/>
            <a:ext cx="7734002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4500"/>
            </a:pPr>
            <a:r>
              <a:rPr lang="en-US" sz="4800" b="1" dirty="0">
                <a:solidFill>
                  <a:schemeClr val="bg1"/>
                </a:solidFill>
                <a:latin typeface="Plus Jakarta Sans ExtraBold" pitchFamily="2" charset="77"/>
                <a:cs typeface="Plus Jakarta Sans ExtraBold" pitchFamily="2" charset="77"/>
              </a:rPr>
              <a:t>Sales Performance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3F48099-68E3-F58A-FE68-5D95D01C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E4AEFC08-49B5-9E79-1534-56CA0370F83E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47A9C23A-A9F6-A938-2DDB-763B0B92F4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A869AC79-62A9-346A-B808-EA6818F32B65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722E1-580D-B309-F354-161505E07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00" y="1230569"/>
            <a:ext cx="7770154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Proses Import: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Google Cloud Platform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nama: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 Unicode MS"/>
              </a:rPr>
              <a:t>Rakamin_KF_Analytics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C0C0C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9B23F-9E37-8CE6-EB6B-07A524C5B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512" y="2382701"/>
            <a:ext cx="4970975" cy="20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3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C3E5133-018F-730E-4AB9-3FE1AE21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7AC10DBE-3FE7-4844-30AE-D69DFD5E0AAD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56717E2B-0404-C53D-8FC9-963E9FDE79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D5FACEE0-5E22-4107-5AD4-0CA3B1034E79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1F58F-089C-625F-D2B6-E3DCF928F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98" y="1327993"/>
            <a:ext cx="4970975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 dalam project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bernama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Arial Unicode MS"/>
              </a:rPr>
              <a:t>kimia_farma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sebagai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wadah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seluruh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analisis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5297E-644D-EB4F-4BE4-BCFDA05AC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401" y="1052338"/>
            <a:ext cx="3088101" cy="3819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AA4086-C50E-F71A-871B-92E3DEAF2515}"/>
              </a:ext>
            </a:extLst>
          </p:cNvPr>
          <p:cNvSpPr/>
          <p:nvPr/>
        </p:nvSpPr>
        <p:spPr>
          <a:xfrm>
            <a:off x="6248400" y="1861185"/>
            <a:ext cx="68580" cy="7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E94028-80E0-B331-2BE8-07F47E6F9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09" y="2812018"/>
            <a:ext cx="3752706" cy="1879444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656707C-19CB-AD41-6D76-CD4D032C3631}"/>
              </a:ext>
            </a:extLst>
          </p:cNvPr>
          <p:cNvCxnSpPr/>
          <p:nvPr/>
        </p:nvCxnSpPr>
        <p:spPr>
          <a:xfrm flipV="1">
            <a:off x="4572000" y="2722880"/>
            <a:ext cx="995680" cy="955040"/>
          </a:xfrm>
          <a:prstGeom prst="curvedConnector3">
            <a:avLst>
              <a:gd name="adj1" fmla="val 45408"/>
            </a:avLst>
          </a:prstGeom>
          <a:ln w="57150">
            <a:solidFill>
              <a:srgbClr val="22AC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9762F-0616-5BAE-CDB1-C8926C3CBFF1}"/>
              </a:ext>
            </a:extLst>
          </p:cNvPr>
          <p:cNvSpPr/>
          <p:nvPr/>
        </p:nvSpPr>
        <p:spPr>
          <a:xfrm>
            <a:off x="2697479" y="3051810"/>
            <a:ext cx="1714501" cy="2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40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E9F4660-3D48-0438-B73F-ADD317CA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8CA7C551-845E-F917-5E19-D30E36639FA3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7FCA7C2C-B8B0-CCEC-930E-C3CB7031B9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6D2D4EAE-135F-0B1F-516A-64E25FD97336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D0F4B2-E799-278D-D883-0E33AC4E1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01" y="1419822"/>
            <a:ext cx="526172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keempat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berikut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kf_final_transaction.csv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kf_final_transaction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kf_inventory.csv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kf_inventory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kf_kantor_cabang.csv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kf_kantor_cabang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kf_product.csv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kf_product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CF62-ED22-AEF2-050E-205E5AADB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47" y="1178963"/>
            <a:ext cx="2554503" cy="3639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B3CDAA-1D69-0E12-63F2-14D6A7CE2001}"/>
              </a:ext>
            </a:extLst>
          </p:cNvPr>
          <p:cNvSpPr/>
          <p:nvPr/>
        </p:nvSpPr>
        <p:spPr>
          <a:xfrm>
            <a:off x="7317598" y="1293541"/>
            <a:ext cx="1003441" cy="237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954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B743F9B-E8A6-4F28-680C-F5A2AF82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57ED2313-8296-4079-EC43-AB12C91758EA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052FFDFC-F185-5335-6A8E-15A3F3BF0C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CC3DC2FD-EA8E-8B5E-E27E-12779900B19B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13B8C-7BD3-02C9-F8CD-331F27E17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8" y="1096262"/>
            <a:ext cx="901076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berikut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BigQuery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kf_final_transaction.csv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kf_final_transaction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84887-FB86-6DB3-07F0-42FE9B4DE8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614"/>
          <a:stretch/>
        </p:blipFill>
        <p:spPr>
          <a:xfrm>
            <a:off x="340500" y="2017132"/>
            <a:ext cx="5122017" cy="26743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2BC69-4A32-7972-2EC3-5C34FC0F6095}"/>
              </a:ext>
            </a:extLst>
          </p:cNvPr>
          <p:cNvCxnSpPr/>
          <p:nvPr/>
        </p:nvCxnSpPr>
        <p:spPr>
          <a:xfrm>
            <a:off x="5558808" y="3162891"/>
            <a:ext cx="463296" cy="0"/>
          </a:xfrm>
          <a:prstGeom prst="straightConnector1">
            <a:avLst/>
          </a:prstGeom>
          <a:ln w="38100">
            <a:solidFill>
              <a:srgbClr val="22AC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2CFE1E1-D378-DAD2-4206-1C9163040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166" y="1711815"/>
            <a:ext cx="2591336" cy="32018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C491DF2-F2B2-0B15-27D8-FDEF262BEC65}"/>
              </a:ext>
            </a:extLst>
          </p:cNvPr>
          <p:cNvSpPr/>
          <p:nvPr/>
        </p:nvSpPr>
        <p:spPr>
          <a:xfrm>
            <a:off x="6172200" y="1950720"/>
            <a:ext cx="868680" cy="23241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A2951-1606-A0C8-1552-DEF042209747}"/>
              </a:ext>
            </a:extLst>
          </p:cNvPr>
          <p:cNvSpPr/>
          <p:nvPr/>
        </p:nvSpPr>
        <p:spPr>
          <a:xfrm>
            <a:off x="6206490" y="3873246"/>
            <a:ext cx="2309622" cy="2682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031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94732BE-FD73-A3E1-521B-89AF82ED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B383DA0B-F5DB-4098-2A9E-DFC4CB6C6D85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3A7A8997-9BBC-E66F-3D63-50C37A3237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47F8A193-6694-1DA6-F406-617AA906EC24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6305C4-FF9B-D1CB-D7B8-FF749A60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00" y="1199792"/>
            <a:ext cx="777015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mengimport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selesai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mengimpor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keempat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berikut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BigQuery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121D1B-2D0C-C3CF-97FE-D76F87BD9D16}"/>
              </a:ext>
            </a:extLst>
          </p:cNvPr>
          <p:cNvGrpSpPr/>
          <p:nvPr/>
        </p:nvGrpSpPr>
        <p:grpSpPr>
          <a:xfrm>
            <a:off x="2462574" y="2279630"/>
            <a:ext cx="3822612" cy="2288777"/>
            <a:chOff x="2660694" y="2191783"/>
            <a:chExt cx="3822612" cy="22887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90B99B-BFAF-1988-8EC2-2C6E3F06F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13930"/>
            <a:stretch/>
          </p:blipFill>
          <p:spPr>
            <a:xfrm>
              <a:off x="2660694" y="2191783"/>
              <a:ext cx="3822612" cy="22887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53A5CE-A199-9490-C038-B374481A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6699" y="2677120"/>
              <a:ext cx="2777970" cy="1803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46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B815997-8720-6F6F-57BA-5EFD81A2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>
            <a:extLst>
              <a:ext uri="{FF2B5EF4-FFF2-40B4-BE49-F238E27FC236}">
                <a16:creationId xmlns:a16="http://schemas.microsoft.com/office/drawing/2014/main" id="{15236333-F734-B4EE-76D3-F54C2042C086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762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>
            <a:extLst>
              <a:ext uri="{FF2B5EF4-FFF2-40B4-BE49-F238E27FC236}">
                <a16:creationId xmlns:a16="http://schemas.microsoft.com/office/drawing/2014/main" id="{CBFA4BEB-0B81-A350-C4A6-0C175C9FB6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>
            <a:extLst>
              <a:ext uri="{FF2B5EF4-FFF2-40B4-BE49-F238E27FC236}">
                <a16:creationId xmlns:a16="http://schemas.microsoft.com/office/drawing/2014/main" id="{2BA929EE-19C2-5ED2-0CAB-82C0D653B36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C6C845-DAE5-D781-FD02-3A75FAC7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68" y="1103307"/>
            <a:ext cx="777015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D" sz="1600" b="1" dirty="0" err="1"/>
              <a:t>Validasi</a:t>
            </a:r>
            <a:r>
              <a:rPr lang="en-ID" sz="1600" b="1" dirty="0"/>
              <a:t> </a:t>
            </a:r>
            <a:r>
              <a:rPr lang="en-ID" sz="1600" b="1" dirty="0" err="1"/>
              <a:t>Struktur</a:t>
            </a:r>
            <a:r>
              <a:rPr lang="en-ID" sz="1600" b="1" dirty="0"/>
              <a:t> Data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impor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,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pengecekan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data,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preview </a:t>
            </a:r>
            <a:r>
              <a:rPr lang="en-ID" dirty="0" err="1"/>
              <a:t>isi</a:t>
            </a:r>
            <a:r>
              <a:rPr lang="en-ID" dirty="0"/>
              <a:t> data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error format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duplikasi</a:t>
            </a:r>
            <a:r>
              <a:rPr lang="en-ID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A9A6F1-C694-4654-411E-85915E7AFEED}"/>
              </a:ext>
            </a:extLst>
          </p:cNvPr>
          <p:cNvGrpSpPr/>
          <p:nvPr/>
        </p:nvGrpSpPr>
        <p:grpSpPr>
          <a:xfrm>
            <a:off x="459668" y="2373704"/>
            <a:ext cx="8153166" cy="2317758"/>
            <a:chOff x="304220" y="2223762"/>
            <a:chExt cx="7619531" cy="20322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F446BE-DBEC-309F-2C2C-4574630B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1472"/>
            <a:stretch/>
          </p:blipFill>
          <p:spPr>
            <a:xfrm>
              <a:off x="363843" y="2556967"/>
              <a:ext cx="1744617" cy="16990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FAFF6D-EAF7-EB65-A129-D89E57B5BE85}"/>
                </a:ext>
              </a:extLst>
            </p:cNvPr>
            <p:cNvSpPr txBox="1"/>
            <p:nvPr/>
          </p:nvSpPr>
          <p:spPr>
            <a:xfrm>
              <a:off x="304220" y="2253016"/>
              <a:ext cx="195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1" dirty="0" err="1">
                  <a:highlight>
                    <a:srgbClr val="FFFF00"/>
                  </a:highlight>
                </a:rPr>
                <a:t>kf_final_transaction</a:t>
              </a:r>
              <a:endParaRPr lang="en-ID" b="1" dirty="0">
                <a:highlight>
                  <a:srgbClr val="FFFF00"/>
                </a:highlight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148C34-5F0D-A532-C718-4FA2361F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9601"/>
            <a:stretch/>
          </p:blipFill>
          <p:spPr>
            <a:xfrm>
              <a:off x="2264084" y="2603426"/>
              <a:ext cx="1744617" cy="16526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74372C-DEFE-4709-AE0C-30ED6347B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0734" y="2636331"/>
              <a:ext cx="1651120" cy="161973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D8423B-F924-745F-4C42-678F27FF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1302" y="2682338"/>
              <a:ext cx="1905033" cy="15737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0DCA46-775A-1DCA-9284-E6B734F6E894}"/>
                </a:ext>
              </a:extLst>
            </p:cNvPr>
            <p:cNvSpPr txBox="1"/>
            <p:nvPr/>
          </p:nvSpPr>
          <p:spPr>
            <a:xfrm>
              <a:off x="2264084" y="2223762"/>
              <a:ext cx="195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1" dirty="0" err="1">
                  <a:highlight>
                    <a:srgbClr val="FFFF00"/>
                  </a:highlight>
                </a:rPr>
                <a:t>kf_inventory</a:t>
              </a:r>
              <a:endParaRPr lang="en-ID" b="1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52C5B4-60B9-F890-1DE7-6116D59B487F}"/>
                </a:ext>
              </a:extLst>
            </p:cNvPr>
            <p:cNvSpPr txBox="1"/>
            <p:nvPr/>
          </p:nvSpPr>
          <p:spPr>
            <a:xfrm>
              <a:off x="4160734" y="2223762"/>
              <a:ext cx="195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1" dirty="0" err="1">
                  <a:highlight>
                    <a:srgbClr val="FFFF00"/>
                  </a:highlight>
                </a:rPr>
                <a:t>kf_kantor_cabang</a:t>
              </a:r>
              <a:endParaRPr lang="en-ID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21D956-00ED-57B6-4587-F559698C1CD0}"/>
                </a:ext>
              </a:extLst>
            </p:cNvPr>
            <p:cNvSpPr txBox="1"/>
            <p:nvPr/>
          </p:nvSpPr>
          <p:spPr>
            <a:xfrm>
              <a:off x="5963887" y="2249190"/>
              <a:ext cx="1959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1" dirty="0" err="1">
                  <a:highlight>
                    <a:srgbClr val="FFFF00"/>
                  </a:highlight>
                </a:rPr>
                <a:t>kf</a:t>
              </a:r>
              <a:r>
                <a:rPr lang="en-ID" b="1" dirty="0" err="1">
                  <a:solidFill>
                    <a:srgbClr val="202124"/>
                  </a:solidFill>
                  <a:highlight>
                    <a:srgbClr val="FFFF00"/>
                  </a:highlight>
                  <a:latin typeface="Roboto" panose="02000000000000000000" pitchFamily="2" charset="0"/>
                </a:rPr>
                <a:t>_product</a:t>
              </a:r>
              <a:endParaRPr lang="en-ID" b="1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6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2B9AE3A9-F582-D3BD-F698-D423E730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7A8272F2-4427-B38C-C8DD-C26CF2B625F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225058B5-160B-58A2-FEBA-638C510268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B19C4016-DA96-7521-18C3-C1F4E64996D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2. 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9B6644FD-FED4-28C2-BD55-DE4481577D33}"/>
              </a:ext>
            </a:extLst>
          </p:cNvPr>
          <p:cNvSpPr txBox="1"/>
          <p:nvPr/>
        </p:nvSpPr>
        <p:spPr>
          <a:xfrm>
            <a:off x="457200" y="918175"/>
            <a:ext cx="8260302" cy="69246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nn-NO" sz="1100" dirty="0"/>
              <a:t>📊 </a:t>
            </a:r>
            <a:r>
              <a:rPr lang="nn-NO" sz="1100" b="1" dirty="0"/>
              <a:t>Tabel ini merupakan tulang punggung dari seluruh proses analisis performa Kimia Farma, karena menyatukan semua informasi penting dari berbagai sumber data.</a:t>
            </a:r>
            <a:endParaRPr sz="11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C2C7F-8260-E956-9804-635A285CB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75" y="1593933"/>
            <a:ext cx="3077733" cy="3007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24B67-EE74-EE02-528F-C778A3C5E8DB}"/>
              </a:ext>
            </a:extLst>
          </p:cNvPr>
          <p:cNvSpPr txBox="1"/>
          <p:nvPr/>
        </p:nvSpPr>
        <p:spPr>
          <a:xfrm>
            <a:off x="5401803" y="4657259"/>
            <a:ext cx="28156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800" dirty="0">
                <a:solidFill>
                  <a:schemeClr val="tx1"/>
                </a:solidFill>
                <a:latin typeface="Arial" panose="020B0604020202020204" pitchFamily="34" charset="0"/>
              </a:rPr>
              <a:t>Q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uery SQL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kimia_farma.kf_analysis</a:t>
            </a:r>
            <a:endParaRPr lang="en-ID" sz="80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F9D78D-7BF2-C41F-4BF1-86A3154AE1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59" r="2494" b="3490"/>
          <a:stretch/>
        </p:blipFill>
        <p:spPr>
          <a:xfrm>
            <a:off x="788775" y="1593933"/>
            <a:ext cx="3424307" cy="3007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C896B740-69D0-BFDB-D05E-9C6C987C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443" y="4691462"/>
            <a:ext cx="229096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Datase</a:t>
            </a:r>
            <a:r>
              <a:rPr lang="en-US" altLang="en-US" sz="800" dirty="0">
                <a:solidFill>
                  <a:schemeClr val="tx1"/>
                </a:solidFill>
                <a:latin typeface="+mn-lt"/>
              </a:rPr>
              <a:t>t chart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194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5CDD81E7-004B-C2EC-693F-DCE8F0C5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5268A578-C890-B827-F90C-B9553303C59B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6096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79B3EB73-292E-BCCA-2F1A-6BAC901E08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5475D915-698C-A20A-1B00-C8EC4750DA1E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027D6-0CA7-1AC6-D487-2CAE6C7908C3}"/>
              </a:ext>
            </a:extLst>
          </p:cNvPr>
          <p:cNvSpPr txBox="1"/>
          <p:nvPr/>
        </p:nvSpPr>
        <p:spPr>
          <a:xfrm>
            <a:off x="563880" y="898571"/>
            <a:ext cx="4572000" cy="420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b="1" dirty="0" err="1"/>
              <a:t>Struktur</a:t>
            </a:r>
            <a:r>
              <a:rPr lang="en-ID" sz="1600" b="1" dirty="0"/>
              <a:t> Tabel Analisa</a:t>
            </a:r>
            <a:endParaRPr lang="en-ID" sz="16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19E1F-9068-1A90-4EC7-0083ECBCCD68}"/>
              </a:ext>
            </a:extLst>
          </p:cNvPr>
          <p:cNvSpPr txBox="1"/>
          <p:nvPr/>
        </p:nvSpPr>
        <p:spPr>
          <a:xfrm>
            <a:off x="563880" y="126590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/>
              <a:t>Berikut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kolom-kolom</a:t>
            </a:r>
            <a:r>
              <a:rPr lang="en-ID" sz="1200" dirty="0"/>
              <a:t> </a:t>
            </a:r>
            <a:r>
              <a:rPr lang="en-ID" sz="1200" dirty="0" err="1"/>
              <a:t>utama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tabel</a:t>
            </a:r>
            <a:r>
              <a:rPr lang="en-ID" sz="1200" dirty="0"/>
              <a:t> analysis: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A37E70-3D4A-DE76-F073-1BB2E14E7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884339"/>
              </p:ext>
            </p:extLst>
          </p:nvPr>
        </p:nvGraphicFramePr>
        <p:xfrm>
          <a:off x="4620767" y="865821"/>
          <a:ext cx="4286365" cy="389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33">
                  <a:extLst>
                    <a:ext uri="{9D8B030D-6E8A-4147-A177-3AD203B41FA5}">
                      <a16:colId xmlns:a16="http://schemas.microsoft.com/office/drawing/2014/main" val="2956400160"/>
                    </a:ext>
                  </a:extLst>
                </a:gridCol>
                <a:gridCol w="2903232">
                  <a:extLst>
                    <a:ext uri="{9D8B030D-6E8A-4147-A177-3AD203B41FA5}">
                      <a16:colId xmlns:a16="http://schemas.microsoft.com/office/drawing/2014/main" val="366142672"/>
                    </a:ext>
                  </a:extLst>
                </a:gridCol>
              </a:tblGrid>
              <a:tr h="226534">
                <a:tc>
                  <a:txBody>
                    <a:bodyPr/>
                    <a:lstStyle/>
                    <a:p>
                      <a:r>
                        <a:rPr lang="en-ID" sz="1000" dirty="0"/>
                        <a:t>Kolom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Deskripsi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348832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transaction_id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ID unik dari setiap transaksi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589419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Tanggal transaksi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351485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branch_id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ID cabang Kimia Farma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765774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branch_name, kota, provinsi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Informasi lokasi cabang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455333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 dirty="0" err="1"/>
                        <a:t>rating_cabang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Rating keseluruhan dari cabang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835342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customer_name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Nama </a:t>
                      </a:r>
                      <a:r>
                        <a:rPr lang="en-ID" sz="1000" dirty="0" err="1"/>
                        <a:t>pelanggan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001835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 dirty="0" err="1"/>
                        <a:t>product_id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product_name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Detail </a:t>
                      </a:r>
                      <a:r>
                        <a:rPr lang="en-ID" sz="1000" dirty="0" err="1"/>
                        <a:t>produk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dibeli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172465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actual_price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Harga sebelum diskon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10137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 dirty="0" err="1"/>
                        <a:t>discount_percentage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Diskon yang diterapkan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52476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nett_sales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Harga setelah diskon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26560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r>
                        <a:rPr lang="en-ID" sz="1000"/>
                        <a:t>nett_profit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Keuntungan bersih yang diperoleh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331501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persentase_gross_laba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/>
                        <a:t>Margin profit berdasarkan harga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4338"/>
                  </a:ext>
                </a:extLst>
              </a:tr>
              <a:tr h="226534">
                <a:tc>
                  <a:txBody>
                    <a:bodyPr/>
                    <a:lstStyle/>
                    <a:p>
                      <a:r>
                        <a:rPr lang="en-ID" sz="1000"/>
                        <a:t>rating_transaksi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Rating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setiap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transaksi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33101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A4E56B-BE2C-7186-3A29-076F6B98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87" y="2018882"/>
            <a:ext cx="4096512" cy="1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8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258A600B-ACF2-0822-CD7F-18E28DAD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23C842E9-476F-D626-BAFF-5CF82B3A587D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224E9522-9E91-63CD-14DE-29AF2D7E07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AB9FD556-254F-0B02-90D1-F72B5E547CF9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-ID" sz="2700" b="1" dirty="0" err="1">
                <a:latin typeface="Rubik"/>
                <a:ea typeface="Rubik"/>
                <a:cs typeface="Rubik"/>
                <a:sym typeface="Rubik"/>
              </a:rPr>
              <a:t>BigQuery</a:t>
            </a:r>
            <a:r>
              <a:rPr lang="en-ID" sz="2700" b="1" dirty="0">
                <a:latin typeface="Rubik"/>
                <a:ea typeface="Rubik"/>
                <a:cs typeface="Rubik"/>
                <a:sym typeface="Rubik"/>
              </a:rPr>
              <a:t> Syntax</a:t>
            </a:r>
            <a:endParaRPr lang="en-ID"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07E6217B-DF42-8A76-0CFB-83B02CA049F0}"/>
              </a:ext>
            </a:extLst>
          </p:cNvPr>
          <p:cNvSpPr txBox="1"/>
          <p:nvPr/>
        </p:nvSpPr>
        <p:spPr>
          <a:xfrm>
            <a:off x="441849" y="813207"/>
            <a:ext cx="8260302" cy="69246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100" dirty="0" err="1"/>
              <a:t>Setelah</a:t>
            </a:r>
            <a:r>
              <a:rPr lang="en-ID" sz="1100" dirty="0"/>
              <a:t> proses import </a:t>
            </a:r>
            <a:r>
              <a:rPr lang="en-ID" sz="1100" dirty="0" err="1"/>
              <a:t>selesai</a:t>
            </a:r>
            <a:r>
              <a:rPr lang="en-ID" sz="1100" dirty="0"/>
              <a:t>, </a:t>
            </a:r>
            <a:r>
              <a:rPr lang="en-ID" sz="1100" dirty="0" err="1"/>
              <a:t>langkah</a:t>
            </a:r>
            <a:r>
              <a:rPr lang="en-ID" sz="1100" dirty="0"/>
              <a:t> </a:t>
            </a:r>
            <a:r>
              <a:rPr lang="en-ID" sz="1100" dirty="0" err="1"/>
              <a:t>selanjutnya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membangun</a:t>
            </a:r>
            <a:r>
              <a:rPr lang="en-ID" sz="1100" dirty="0"/>
              <a:t> </a:t>
            </a:r>
            <a:r>
              <a:rPr lang="en-ID" sz="1100" i="1" dirty="0" err="1">
                <a:highlight>
                  <a:srgbClr val="FFFF00"/>
                </a:highlight>
              </a:rPr>
              <a:t>tabel</a:t>
            </a:r>
            <a:r>
              <a:rPr lang="en-ID" sz="1100" i="1" dirty="0">
                <a:highlight>
                  <a:srgbClr val="FFFF00"/>
                </a:highlight>
              </a:rPr>
              <a:t> </a:t>
            </a:r>
            <a:r>
              <a:rPr lang="en-ID" sz="1100" i="1" dirty="0" err="1">
                <a:highlight>
                  <a:srgbClr val="FFFF00"/>
                </a:highlight>
              </a:rPr>
              <a:t>analisa</a:t>
            </a:r>
            <a:r>
              <a:rPr lang="en-ID" sz="1100" dirty="0">
                <a:highlight>
                  <a:srgbClr val="FFFF00"/>
                </a:highlight>
              </a:rPr>
              <a:t> </a:t>
            </a:r>
            <a:r>
              <a:rPr lang="en-ID" sz="1100" dirty="0" err="1"/>
              <a:t>sebagai</a:t>
            </a:r>
            <a:r>
              <a:rPr lang="en-ID" sz="1100" dirty="0"/>
              <a:t> inti </a:t>
            </a:r>
            <a:r>
              <a:rPr lang="en-ID" sz="1100" dirty="0" err="1"/>
              <a:t>dari</a:t>
            </a:r>
            <a:r>
              <a:rPr lang="en-ID" sz="1100" dirty="0"/>
              <a:t> proses data analytics. Tabel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dibuat</a:t>
            </a:r>
            <a:r>
              <a:rPr lang="en-ID" sz="1100" dirty="0"/>
              <a:t> </a:t>
            </a:r>
            <a:r>
              <a:rPr lang="en-ID" sz="1100" dirty="0" err="1"/>
              <a:t>melalui</a:t>
            </a:r>
            <a:r>
              <a:rPr lang="en-ID" sz="1100" dirty="0"/>
              <a:t> </a:t>
            </a:r>
            <a:r>
              <a:rPr lang="en-ID" sz="1100" i="1" dirty="0"/>
              <a:t>query SQL di </a:t>
            </a:r>
            <a:r>
              <a:rPr lang="en-ID" sz="1100" i="1" dirty="0" err="1"/>
              <a:t>BigQuery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menggabungkan</a:t>
            </a:r>
            <a:r>
              <a:rPr lang="en-ID" sz="1100" dirty="0"/>
              <a:t> </a:t>
            </a:r>
            <a:r>
              <a:rPr lang="en-ID" sz="1100" dirty="0" err="1"/>
              <a:t>seluruh</a:t>
            </a:r>
            <a:r>
              <a:rPr lang="en-ID" sz="1100" dirty="0"/>
              <a:t> dataset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</a:t>
            </a:r>
            <a:r>
              <a:rPr lang="en-ID" sz="1100" dirty="0" err="1"/>
              <a:t>sumber</a:t>
            </a:r>
            <a:r>
              <a:rPr lang="en-ID" sz="1100" dirty="0"/>
              <a:t> data yang </a:t>
            </a:r>
            <a:r>
              <a:rPr lang="en-ID" sz="1100" dirty="0" err="1"/>
              <a:t>komprehensif</a:t>
            </a:r>
            <a:r>
              <a:rPr lang="en-ID" sz="1100" dirty="0"/>
              <a:t>.</a:t>
            </a:r>
            <a:endParaRPr sz="11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6056A6-C9B9-B9CA-E401-FB7496B2E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978" y="1504376"/>
            <a:ext cx="4099449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Proses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Penggabungan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Saya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menyusun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query SQL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kimia_farma.kf_analysis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beberapa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langkah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sebagai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berikut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1.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 Data: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Menggabungkan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kf_final_transaction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kf_kantor_cabang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kf_product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menggunakan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branch_id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product_id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Kolom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Utama: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transaction_id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date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customer_name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price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discount_percentage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cabang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branch_name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kota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provinsi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rating_branch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product_name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Rating: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rating_transaction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rating_branch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Perhitungan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Kolom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Tambahan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gross_profit_percentage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dihitung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berdasarkan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harga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produk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skema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bertingkat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nett_sales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harga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setelah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dikurangi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diskon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nett_profit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keuntungan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bersih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setelah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diskon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dan margin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laba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6977AA7-F82E-CB40-927B-975E8AD62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0490" y="1698019"/>
            <a:ext cx="434644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 Teknis: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Logika pada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digunakan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mengatur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persentase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laba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berdasarkan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kisaran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harga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produk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perhitungan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dilakukan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langsung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dalam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query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efisiensi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kemudahan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maintenance.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Tabel ini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sumber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utama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visualisasi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 dashboard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Looker Studio.</a:t>
            </a:r>
          </a:p>
        </p:txBody>
      </p:sp>
    </p:spTree>
    <p:extLst>
      <p:ext uri="{BB962C8B-B14F-4D97-AF65-F5344CB8AC3E}">
        <p14:creationId xmlns:p14="http://schemas.microsoft.com/office/powerpoint/2010/main" val="18320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D33EC8ED-4CB9-236D-6C27-6439AA065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E01F42EE-6327-75A9-3E34-278C90AB5217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3048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483C2E2A-EF88-1C06-B152-20AD9E3422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B51A69DB-523E-7110-B30D-9606FF757DBF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dirty="0" err="1">
                <a:latin typeface="Rubik"/>
                <a:ea typeface="Rubik"/>
                <a:cs typeface="Rubik"/>
                <a:sym typeface="Rubik"/>
              </a:rPr>
              <a:t>BigQuery</a:t>
            </a:r>
            <a:r>
              <a:rPr lang="en-ID" sz="2700" b="1" dirty="0">
                <a:latin typeface="Rubik"/>
                <a:ea typeface="Rubik"/>
                <a:cs typeface="Rubik"/>
                <a:sym typeface="Rubik"/>
              </a:rPr>
              <a:t> Syntax</a:t>
            </a:r>
            <a:endParaRPr lang="en-ID"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7025C915-D92F-E4F9-521E-90EDD5567620}"/>
              </a:ext>
            </a:extLst>
          </p:cNvPr>
          <p:cNvSpPr txBox="1"/>
          <p:nvPr/>
        </p:nvSpPr>
        <p:spPr>
          <a:xfrm>
            <a:off x="441849" y="813207"/>
            <a:ext cx="2383127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/>
              <a:t>🧾 </a:t>
            </a:r>
            <a:r>
              <a:rPr lang="en-ID" sz="1600" dirty="0" err="1"/>
              <a:t>Penjelasan</a:t>
            </a:r>
            <a:r>
              <a:rPr lang="en-ID" sz="1600" dirty="0"/>
              <a:t> Query.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7120C-D12D-511B-8FEC-517B143E57D6}"/>
              </a:ext>
            </a:extLst>
          </p:cNvPr>
          <p:cNvSpPr txBox="1"/>
          <p:nvPr/>
        </p:nvSpPr>
        <p:spPr>
          <a:xfrm>
            <a:off x="441849" y="1318751"/>
            <a:ext cx="8045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Sintaks</a:t>
            </a:r>
            <a:r>
              <a:rPr lang="en-ID" dirty="0"/>
              <a:t> SQL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>
                <a:highlight>
                  <a:srgbClr val="FFFF00"/>
                </a:highlight>
              </a:rPr>
              <a:t>kf_analysis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database </a:t>
            </a:r>
            <a:r>
              <a:rPr lang="en-ID" dirty="0" err="1">
                <a:highlight>
                  <a:srgbClr val="FFFF00"/>
                </a:highlight>
              </a:rPr>
              <a:t>kimia_farma</a:t>
            </a:r>
            <a:r>
              <a:rPr lang="en-ID" dirty="0"/>
              <a:t>. Tabel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diisi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yang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(</a:t>
            </a:r>
            <a:r>
              <a:rPr lang="en-ID" dirty="0" err="1">
                <a:highlight>
                  <a:srgbClr val="FFFF00"/>
                </a:highlight>
              </a:rPr>
              <a:t>kf_final_transaction</a:t>
            </a:r>
            <a:r>
              <a:rPr lang="en-ID" dirty="0"/>
              <a:t>, </a:t>
            </a:r>
            <a:r>
              <a:rPr lang="en-ID" dirty="0" err="1">
                <a:highlight>
                  <a:srgbClr val="FFFF00"/>
                </a:highlight>
              </a:rPr>
              <a:t>kf_inventory</a:t>
            </a:r>
            <a:r>
              <a:rPr lang="en-ID" dirty="0"/>
              <a:t>, </a:t>
            </a:r>
            <a:r>
              <a:rPr lang="en-ID" dirty="0" err="1">
                <a:highlight>
                  <a:srgbClr val="FFFF00"/>
                </a:highlight>
              </a:rPr>
              <a:t>kf_kantor_cabang</a:t>
            </a:r>
            <a:r>
              <a:rPr lang="en-ID" dirty="0"/>
              <a:t>, dan </a:t>
            </a:r>
            <a:r>
              <a:rPr lang="en-ID" dirty="0" err="1">
                <a:highlight>
                  <a:srgbClr val="FFFF00"/>
                </a:highlight>
              </a:rPr>
              <a:t>kf_product</a:t>
            </a:r>
            <a:r>
              <a:rPr lang="en-ID" dirty="0"/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14DF4-B364-2BDC-659A-0A23985233B3}"/>
              </a:ext>
            </a:extLst>
          </p:cNvPr>
          <p:cNvSpPr txBox="1"/>
          <p:nvPr/>
        </p:nvSpPr>
        <p:spPr>
          <a:xfrm>
            <a:off x="340500" y="2407573"/>
            <a:ext cx="4572000" cy="37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b="1" u="none" strike="noStrike" cap="none" dirty="0" err="1">
                <a:solidFill>
                  <a:srgbClr val="019FAB"/>
                </a:solidFill>
                <a:latin typeface="Plus Jakarta Sans" pitchFamily="2" charset="77"/>
                <a:ea typeface="Rubik"/>
                <a:cs typeface="Plus Jakarta Sans" pitchFamily="2" charset="77"/>
                <a:sym typeface="Rubik"/>
              </a:rPr>
              <a:t>Membuat</a:t>
            </a:r>
            <a:r>
              <a:rPr lang="en-ID" b="1" u="none" strike="noStrike" cap="none" dirty="0">
                <a:solidFill>
                  <a:srgbClr val="019FAB"/>
                </a:solidFill>
                <a:latin typeface="Plus Jakarta Sans" pitchFamily="2" charset="77"/>
                <a:ea typeface="Rubik"/>
                <a:cs typeface="Plus Jakarta Sans" pitchFamily="2" charset="77"/>
                <a:sym typeface="Rubik"/>
              </a:rPr>
              <a:t> Table </a:t>
            </a:r>
            <a:r>
              <a:rPr lang="en-ID" b="1" u="none" strike="noStrike" cap="none" dirty="0" err="1">
                <a:solidFill>
                  <a:srgbClr val="019FAB"/>
                </a:solidFill>
                <a:latin typeface="Plus Jakarta Sans" pitchFamily="2" charset="77"/>
                <a:ea typeface="Rubik"/>
                <a:cs typeface="Plus Jakarta Sans" pitchFamily="2" charset="77"/>
                <a:sym typeface="Rubik"/>
              </a:rPr>
              <a:t>baru</a:t>
            </a:r>
            <a:endParaRPr lang="en-ID" sz="2400" b="1" u="none" strike="noStrike" cap="none" dirty="0">
              <a:solidFill>
                <a:srgbClr val="019FAB"/>
              </a:solidFill>
              <a:latin typeface="Plus Jakarta Sans" pitchFamily="2" charset="77"/>
              <a:ea typeface="Rubik"/>
              <a:cs typeface="Plus Jakarta Sans" pitchFamily="2" charset="77"/>
              <a:sym typeface="Rubi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0C49C-FDB6-690B-BE6E-1F0D659E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1" y="2893334"/>
            <a:ext cx="4892635" cy="1048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903BD5-D162-2AAB-F0B5-706DE8104EB1}"/>
              </a:ext>
            </a:extLst>
          </p:cNvPr>
          <p:cNvSpPr txBox="1"/>
          <p:nvPr/>
        </p:nvSpPr>
        <p:spPr>
          <a:xfrm>
            <a:off x="441849" y="4234851"/>
            <a:ext cx="651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Baris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>
                <a:highlight>
                  <a:srgbClr val="FFFF00"/>
                </a:highlight>
              </a:rPr>
              <a:t>kf_analysis</a:t>
            </a:r>
            <a:r>
              <a:rPr lang="en-ID" dirty="0">
                <a:highlight>
                  <a:srgbClr val="FFFF00"/>
                </a:highlight>
              </a:rPr>
              <a:t> </a:t>
            </a:r>
            <a:r>
              <a:rPr lang="en-ID" dirty="0" err="1"/>
              <a:t>dalam</a:t>
            </a:r>
            <a:r>
              <a:rPr lang="en-ID" dirty="0"/>
              <a:t> database </a:t>
            </a:r>
            <a:r>
              <a:rPr lang="en-ID" dirty="0" err="1">
                <a:highlight>
                  <a:srgbClr val="FFFF00"/>
                </a:highlight>
              </a:rPr>
              <a:t>kimia_farma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77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3575" y="47077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5052099" y="1014665"/>
            <a:ext cx="361180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Muhammad Haris </a:t>
            </a:r>
            <a:r>
              <a:rPr lang="en" sz="2000" b="1" dirty="0">
                <a:latin typeface="Rubik SemiBold"/>
                <a:ea typeface="Rubik SemiBold"/>
                <a:cs typeface="Rubik SemiBold"/>
                <a:sym typeface="Rubik SemiBold"/>
              </a:rPr>
              <a:t>F</a:t>
            </a:r>
            <a:r>
              <a:rPr lang="en" sz="2000" b="1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ariyano</a:t>
            </a:r>
            <a:endParaRPr sz="2000" b="1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5105700" y="1360131"/>
            <a:ext cx="350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dirty="0">
                <a:solidFill>
                  <a:srgbClr val="22ACB6"/>
                </a:solidFill>
                <a:effectLst/>
                <a:latin typeface="-apple-system"/>
              </a:rPr>
              <a:t>Data Analyst | Data Scientist | AI Engineer</a:t>
            </a:r>
            <a:endParaRPr lang="en-ID" b="1" i="0" u="none" strike="noStrike" cap="none" dirty="0">
              <a:solidFill>
                <a:srgbClr val="22ACB6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75330" y="1713332"/>
            <a:ext cx="4159345" cy="297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100" dirty="0" err="1"/>
              <a:t>Lulusan</a:t>
            </a:r>
            <a:r>
              <a:rPr lang="en-ID" sz="1100" dirty="0"/>
              <a:t> Sarjana </a:t>
            </a:r>
            <a:r>
              <a:rPr lang="en-ID" sz="1100" dirty="0" err="1"/>
              <a:t>Terapan</a:t>
            </a:r>
            <a:r>
              <a:rPr lang="en-ID" sz="1100" dirty="0"/>
              <a:t> Teknik </a:t>
            </a:r>
            <a:r>
              <a:rPr lang="en-ID" sz="1100" dirty="0" err="1"/>
              <a:t>Informatika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Politeknik</a:t>
            </a:r>
            <a:r>
              <a:rPr lang="en-ID" sz="1100" dirty="0"/>
              <a:t> Harapan Bersama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minat</a:t>
            </a:r>
            <a:r>
              <a:rPr lang="en-ID" sz="1100" dirty="0"/>
              <a:t> </a:t>
            </a:r>
            <a:r>
              <a:rPr lang="en-ID" sz="1100" dirty="0" err="1"/>
              <a:t>kuat</a:t>
            </a:r>
            <a:r>
              <a:rPr lang="en-ID" sz="1100" dirty="0"/>
              <a:t> di </a:t>
            </a:r>
            <a:r>
              <a:rPr lang="en-ID" sz="1100" dirty="0" err="1"/>
              <a:t>bidang</a:t>
            </a:r>
            <a:r>
              <a:rPr lang="en-ID" sz="1100" dirty="0"/>
              <a:t> </a:t>
            </a:r>
            <a:r>
              <a:rPr lang="en-ID" sz="1100" b="1" dirty="0"/>
              <a:t>Data Analyst</a:t>
            </a:r>
            <a:r>
              <a:rPr lang="en-ID" sz="1100" dirty="0"/>
              <a:t>. </a:t>
            </a:r>
            <a:r>
              <a:rPr lang="en-ID" sz="1100" dirty="0" err="1"/>
              <a:t>Memiliki</a:t>
            </a:r>
            <a:r>
              <a:rPr lang="en-ID" sz="1100" dirty="0"/>
              <a:t> </a:t>
            </a:r>
            <a:r>
              <a:rPr lang="en-ID" sz="1100" dirty="0" err="1"/>
              <a:t>pengalaman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mengolah</a:t>
            </a:r>
            <a:r>
              <a:rPr lang="en-ID" sz="1100" dirty="0"/>
              <a:t> dan </a:t>
            </a:r>
            <a:r>
              <a:rPr lang="en-ID" sz="1100" dirty="0" err="1"/>
              <a:t>menganalisis</a:t>
            </a:r>
            <a:r>
              <a:rPr lang="en-ID" sz="1100" dirty="0"/>
              <a:t> data, </a:t>
            </a:r>
            <a:r>
              <a:rPr lang="en-ID" sz="1100" dirty="0" err="1"/>
              <a:t>membuat</a:t>
            </a:r>
            <a:r>
              <a:rPr lang="en-ID" sz="1100" dirty="0"/>
              <a:t> </a:t>
            </a:r>
            <a:r>
              <a:rPr lang="en-ID" sz="1100" dirty="0" err="1"/>
              <a:t>visualisasi</a:t>
            </a:r>
            <a:r>
              <a:rPr lang="en-ID" sz="1100" dirty="0"/>
              <a:t> </a:t>
            </a:r>
            <a:r>
              <a:rPr lang="en-ID" sz="1100" dirty="0" err="1"/>
              <a:t>interaktif</a:t>
            </a:r>
            <a:r>
              <a:rPr lang="en-ID" sz="1100" dirty="0"/>
              <a:t>, </a:t>
            </a:r>
            <a:r>
              <a:rPr lang="en-ID" sz="1100" dirty="0" err="1"/>
              <a:t>serta</a:t>
            </a:r>
            <a:r>
              <a:rPr lang="en-ID" sz="1100" dirty="0"/>
              <a:t> </a:t>
            </a:r>
            <a:r>
              <a:rPr lang="en-ID" sz="1100" dirty="0" err="1"/>
              <a:t>membangun</a:t>
            </a:r>
            <a:r>
              <a:rPr lang="en-ID" sz="1100" dirty="0"/>
              <a:t> dashboard dan </a:t>
            </a:r>
            <a:r>
              <a:rPr lang="en-ID" sz="1100" dirty="0" err="1"/>
              <a:t>laporan</a:t>
            </a:r>
            <a:r>
              <a:rPr lang="en-ID" sz="1100" dirty="0"/>
              <a:t> </a:t>
            </a:r>
            <a:r>
              <a:rPr lang="en-ID" sz="1100" dirty="0" err="1"/>
              <a:t>berbasis</a:t>
            </a:r>
            <a:r>
              <a:rPr lang="en-ID" sz="1100" dirty="0"/>
              <a:t> data. Mahir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b="1" dirty="0"/>
              <a:t>Python</a:t>
            </a:r>
            <a:r>
              <a:rPr lang="en-ID" sz="1100" dirty="0"/>
              <a:t>, </a:t>
            </a:r>
            <a:r>
              <a:rPr lang="en-ID" sz="1100" b="1" dirty="0"/>
              <a:t>SQL</a:t>
            </a:r>
            <a:r>
              <a:rPr lang="en-ID" sz="1100" dirty="0"/>
              <a:t>, dan tools </a:t>
            </a:r>
            <a:r>
              <a:rPr lang="en-ID" sz="1100" dirty="0" err="1"/>
              <a:t>analitik</a:t>
            </a:r>
            <a:r>
              <a:rPr lang="en-ID" sz="1100" dirty="0"/>
              <a:t> </a:t>
            </a:r>
            <a:r>
              <a:rPr lang="en-ID" sz="1100" dirty="0" err="1"/>
              <a:t>seperti</a:t>
            </a:r>
            <a:r>
              <a:rPr lang="en-ID" sz="1100" dirty="0"/>
              <a:t> </a:t>
            </a:r>
            <a:r>
              <a:rPr lang="en-ID" sz="1100" b="1" dirty="0"/>
              <a:t>Pandas</a:t>
            </a:r>
            <a:r>
              <a:rPr lang="en-ID" sz="1100" dirty="0"/>
              <a:t>, </a:t>
            </a:r>
            <a:r>
              <a:rPr lang="en-ID" sz="1100" b="1" dirty="0"/>
              <a:t>Excel</a:t>
            </a:r>
            <a:r>
              <a:rPr lang="en-ID" sz="1100" dirty="0"/>
              <a:t>, </a:t>
            </a:r>
            <a:r>
              <a:rPr lang="en-ID" sz="1100" b="1" dirty="0" err="1"/>
              <a:t>BigQuery</a:t>
            </a:r>
            <a:r>
              <a:rPr lang="en-ID" sz="1100" dirty="0"/>
              <a:t>, </a:t>
            </a:r>
            <a:r>
              <a:rPr lang="en-ID" sz="1100" b="1" dirty="0"/>
              <a:t>looker studio</a:t>
            </a:r>
            <a:r>
              <a:rPr lang="en-ID" sz="1100" dirty="0"/>
              <a:t> dan </a:t>
            </a:r>
            <a:r>
              <a:rPr lang="en-ID" sz="1100" b="1" dirty="0"/>
              <a:t>Tableau</a:t>
            </a:r>
            <a:r>
              <a:rPr lang="en-ID" sz="1100" dirty="0"/>
              <a:t>,  </a:t>
            </a:r>
            <a:r>
              <a:rPr lang="en-ID" sz="1100" dirty="0" err="1"/>
              <a:t>Terbiasa</a:t>
            </a:r>
            <a:r>
              <a:rPr lang="en-ID" sz="1100" dirty="0"/>
              <a:t> </a:t>
            </a:r>
            <a:r>
              <a:rPr lang="en-ID" sz="1100" dirty="0" err="1"/>
              <a:t>bekerja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data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proyek</a:t>
            </a:r>
            <a:r>
              <a:rPr lang="en-ID" sz="1100" dirty="0"/>
              <a:t> </a:t>
            </a:r>
            <a:r>
              <a:rPr lang="en-ID" sz="1100" dirty="0" err="1"/>
              <a:t>nyata</a:t>
            </a:r>
            <a:r>
              <a:rPr lang="en-ID" sz="1100" dirty="0"/>
              <a:t> </a:t>
            </a:r>
            <a:r>
              <a:rPr lang="en-ID" sz="1100" dirty="0" err="1"/>
              <a:t>seperti</a:t>
            </a:r>
            <a:r>
              <a:rPr lang="en-ID" sz="1100" dirty="0"/>
              <a:t> </a:t>
            </a:r>
            <a:r>
              <a:rPr lang="en-ID" sz="1100" dirty="0" err="1"/>
              <a:t>prediksi</a:t>
            </a:r>
            <a:r>
              <a:rPr lang="en-ID" sz="1100" dirty="0"/>
              <a:t> </a:t>
            </a:r>
            <a:r>
              <a:rPr lang="en-ID" sz="1100" dirty="0" err="1"/>
              <a:t>risiko</a:t>
            </a:r>
            <a:r>
              <a:rPr lang="en-ID" sz="1100" dirty="0"/>
              <a:t> </a:t>
            </a:r>
            <a:r>
              <a:rPr lang="en-ID" sz="1100" dirty="0" err="1"/>
              <a:t>kesehatan</a:t>
            </a:r>
            <a:r>
              <a:rPr lang="en-ID" sz="1100" dirty="0"/>
              <a:t>, </a:t>
            </a:r>
            <a:r>
              <a:rPr lang="en-ID" sz="1100" dirty="0" err="1"/>
              <a:t>penghitungan</a:t>
            </a:r>
            <a:r>
              <a:rPr lang="en-ID" sz="1100" dirty="0"/>
              <a:t> </a:t>
            </a:r>
            <a:r>
              <a:rPr lang="en-ID" sz="1100" dirty="0" err="1"/>
              <a:t>pengunjung</a:t>
            </a:r>
            <a:r>
              <a:rPr lang="en-ID" sz="1100" dirty="0"/>
              <a:t>, dan </a:t>
            </a:r>
            <a:r>
              <a:rPr lang="en-ID" sz="1100" dirty="0" err="1"/>
              <a:t>sistem</a:t>
            </a:r>
            <a:r>
              <a:rPr lang="en-ID" sz="1100" dirty="0"/>
              <a:t> monitoring. </a:t>
            </a:r>
            <a:r>
              <a:rPr lang="en-ID" sz="1100" dirty="0" err="1"/>
              <a:t>Siap</a:t>
            </a:r>
            <a:r>
              <a:rPr lang="en-ID" sz="1100" dirty="0"/>
              <a:t> </a:t>
            </a:r>
            <a:r>
              <a:rPr lang="en-ID" sz="1100" dirty="0" err="1"/>
              <a:t>berkontribusi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memberikan</a:t>
            </a:r>
            <a:r>
              <a:rPr lang="en-ID" sz="1100" dirty="0"/>
              <a:t> </a:t>
            </a:r>
            <a:r>
              <a:rPr lang="en-ID" sz="1100" b="1" dirty="0"/>
              <a:t>insight </a:t>
            </a:r>
            <a:r>
              <a:rPr lang="en-ID" sz="1100" b="1" dirty="0" err="1"/>
              <a:t>berbasis</a:t>
            </a:r>
            <a:r>
              <a:rPr lang="en-ID" sz="1100" b="1" dirty="0"/>
              <a:t> data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mendukung</a:t>
            </a:r>
            <a:r>
              <a:rPr lang="en-ID" sz="1100" dirty="0"/>
              <a:t> </a:t>
            </a:r>
            <a:r>
              <a:rPr lang="en-ID" sz="1100" dirty="0" err="1"/>
              <a:t>pengambilan</a:t>
            </a:r>
            <a:r>
              <a:rPr lang="en-ID" sz="1100" dirty="0"/>
              <a:t> </a:t>
            </a:r>
            <a:r>
              <a:rPr lang="en-ID" sz="1100" dirty="0" err="1"/>
              <a:t>keputusan</a:t>
            </a:r>
            <a:r>
              <a:rPr lang="en-ID" sz="1100" dirty="0"/>
              <a:t> </a:t>
            </a:r>
            <a:r>
              <a:rPr lang="en-ID" sz="1100" dirty="0" err="1"/>
              <a:t>bisnis</a:t>
            </a:r>
            <a:r>
              <a:rPr lang="en-ID" sz="1100" dirty="0"/>
              <a:t>.</a:t>
            </a:r>
            <a:endParaRPr sz="11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873396" y="385562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1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Brebes, Jawa Tengah</a:t>
            </a:r>
            <a:endParaRPr sz="1200" b="1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873396" y="469104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b="1" dirty="0">
                <a:solidFill>
                  <a:schemeClr val="tx1"/>
                </a:solidFill>
                <a:latin typeface="Rubik Medium"/>
                <a:ea typeface="Rubik Medium"/>
                <a:cs typeface="Rubik Medium"/>
                <a:sym typeface="Rubik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ID" sz="1200" b="1" dirty="0" err="1">
                <a:solidFill>
                  <a:schemeClr val="tx1"/>
                </a:solidFill>
                <a:latin typeface="Rubik Medium"/>
                <a:ea typeface="Rubik Medium"/>
                <a:cs typeface="Rubik Medium"/>
                <a:sym typeface="Rubik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harisfariyano</a:t>
            </a:r>
            <a:endParaRPr sz="1200" b="1" u="none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873396" y="4290839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b="1" dirty="0">
                <a:latin typeface="Rubik Medium"/>
                <a:ea typeface="Rubik Medium"/>
                <a:cs typeface="Rubik Medium"/>
                <a:sym typeface="Rubik Medium"/>
              </a:rPr>
              <a:t>Muhammadharisfariyano@gmail.com</a:t>
            </a:r>
            <a:endParaRPr sz="1200" b="1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EC8AD-642E-6525-5271-AABD163A97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4367"/>
          <a:stretch/>
        </p:blipFill>
        <p:spPr>
          <a:xfrm>
            <a:off x="1324081" y="483526"/>
            <a:ext cx="1923838" cy="3273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EBE054F1-07F0-60D1-B18F-3CFEDB1F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FA94CC90-6445-B671-2386-D54697ED722E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358CA9F2-60B9-7955-9F3E-B14890D4C3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4E5C5CCA-BBB3-0B26-3200-FD3BDCA0A1D0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dirty="0" err="1">
                <a:latin typeface="Rubik"/>
                <a:ea typeface="Rubik"/>
                <a:cs typeface="Rubik"/>
                <a:sym typeface="Rubik"/>
              </a:rPr>
              <a:t>BigQuery</a:t>
            </a:r>
            <a:r>
              <a:rPr lang="en-ID" sz="2700" b="1" dirty="0">
                <a:latin typeface="Rubik"/>
                <a:ea typeface="Rubik"/>
                <a:cs typeface="Rubik"/>
                <a:sym typeface="Rubik"/>
              </a:rPr>
              <a:t> Syntax</a:t>
            </a:r>
            <a:endParaRPr lang="en-ID"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0BB470AA-A5A7-7D83-9327-064A2A3AAA15}"/>
              </a:ext>
            </a:extLst>
          </p:cNvPr>
          <p:cNvSpPr txBox="1"/>
          <p:nvPr/>
        </p:nvSpPr>
        <p:spPr>
          <a:xfrm>
            <a:off x="441849" y="813207"/>
            <a:ext cx="2461371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/>
              <a:t>🧾 </a:t>
            </a:r>
            <a:r>
              <a:rPr lang="en-ID" sz="1600" dirty="0" err="1"/>
              <a:t>Penjelasan</a:t>
            </a:r>
            <a:r>
              <a:rPr lang="en-ID" sz="1600" dirty="0"/>
              <a:t> Query.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614F8-1F11-CCAD-CE59-3D1592BD7A8D}"/>
              </a:ext>
            </a:extLst>
          </p:cNvPr>
          <p:cNvSpPr txBox="1"/>
          <p:nvPr/>
        </p:nvSpPr>
        <p:spPr>
          <a:xfrm>
            <a:off x="441849" y="137717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 err="1">
                <a:solidFill>
                  <a:srgbClr val="22ACB6"/>
                </a:solidFill>
              </a:rPr>
              <a:t>Seleksi</a:t>
            </a:r>
            <a:r>
              <a:rPr lang="en-ID" sz="1600" b="1" dirty="0">
                <a:solidFill>
                  <a:srgbClr val="22ACB6"/>
                </a:solidFill>
              </a:rPr>
              <a:t> dan </a:t>
            </a:r>
            <a:r>
              <a:rPr lang="en-ID" sz="1600" b="1" dirty="0" err="1">
                <a:solidFill>
                  <a:srgbClr val="22ACB6"/>
                </a:solidFill>
              </a:rPr>
              <a:t>Transformasi</a:t>
            </a:r>
            <a:r>
              <a:rPr lang="en-ID" sz="1600" b="1" dirty="0">
                <a:solidFill>
                  <a:srgbClr val="22ACB6"/>
                </a:solidFill>
              </a:rPr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2F990-DFA3-AD11-09BC-A35AE149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22" y="912550"/>
            <a:ext cx="3571178" cy="384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8D625-1176-E122-D1CA-AD0246118AEF}"/>
              </a:ext>
            </a:extLst>
          </p:cNvPr>
          <p:cNvSpPr txBox="1"/>
          <p:nvPr/>
        </p:nvSpPr>
        <p:spPr>
          <a:xfrm>
            <a:off x="441849" y="1725727"/>
            <a:ext cx="47828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/>
              <a:t>Pernyataan</a:t>
            </a:r>
            <a:r>
              <a:rPr lang="en-ID" sz="1600" dirty="0"/>
              <a:t> SELECT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mengambil</a:t>
            </a:r>
            <a:r>
              <a:rPr lang="en-ID" sz="1600" dirty="0"/>
              <a:t> data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yang </a:t>
            </a:r>
            <a:r>
              <a:rPr lang="en-ID" sz="1600" dirty="0" err="1"/>
              <a:t>ditentukan</a:t>
            </a:r>
            <a:r>
              <a:rPr lang="en-ID" sz="1600" dirty="0"/>
              <a:t> (</a:t>
            </a:r>
            <a:r>
              <a:rPr lang="en-ID" sz="1600" dirty="0" err="1">
                <a:highlight>
                  <a:srgbClr val="FFFF00"/>
                </a:highlight>
              </a:rPr>
              <a:t>kf_final_transaction</a:t>
            </a:r>
            <a:r>
              <a:rPr lang="en-ID" sz="1600" dirty="0"/>
              <a:t>, </a:t>
            </a:r>
            <a:r>
              <a:rPr lang="en-ID" sz="1600" dirty="0" err="1">
                <a:highlight>
                  <a:srgbClr val="FFFF00"/>
                </a:highlight>
              </a:rPr>
              <a:t>kf_kantor_cabang</a:t>
            </a:r>
            <a:r>
              <a:rPr lang="en-ID" sz="1600" dirty="0"/>
              <a:t>, dan </a:t>
            </a:r>
            <a:r>
              <a:rPr lang="en-ID" sz="1600" dirty="0" err="1">
                <a:highlight>
                  <a:srgbClr val="FFFF00"/>
                </a:highlight>
              </a:rPr>
              <a:t>kf_product</a:t>
            </a:r>
            <a:r>
              <a:rPr lang="en-ID" sz="1600" dirty="0"/>
              <a:t>). </a:t>
            </a:r>
            <a:r>
              <a:rPr lang="en-ID" sz="1600" dirty="0" err="1"/>
              <a:t>Pernyataan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memilih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dan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transformasi</a:t>
            </a:r>
            <a:r>
              <a:rPr lang="en-ID" sz="1600" dirty="0"/>
              <a:t> pada </a:t>
            </a:r>
            <a:r>
              <a:rPr lang="en-ID" sz="1600" dirty="0" err="1"/>
              <a:t>beberapa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/>
              <a:t>Menghitung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gross_profit_percentage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</a:t>
            </a:r>
            <a:r>
              <a:rPr lang="en-ID" sz="1600" dirty="0">
                <a:highlight>
                  <a:srgbClr val="FFFF00"/>
                </a:highlight>
              </a:rPr>
              <a:t>price</a:t>
            </a:r>
            <a:r>
              <a:rPr lang="en-ID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/>
              <a:t>Menghitung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nett_sales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mengurangi</a:t>
            </a:r>
            <a:r>
              <a:rPr lang="en-ID" sz="1600" dirty="0"/>
              <a:t> </a:t>
            </a:r>
            <a:r>
              <a:rPr lang="en-ID" sz="1600" dirty="0" err="1"/>
              <a:t>diskon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>
                <a:highlight>
                  <a:srgbClr val="FFFF00"/>
                </a:highlight>
              </a:rPr>
              <a:t>price</a:t>
            </a:r>
            <a:r>
              <a:rPr lang="en-ID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/>
              <a:t>Menghitung</a:t>
            </a:r>
            <a:r>
              <a:rPr lang="en-ID" sz="1600" dirty="0"/>
              <a:t> </a:t>
            </a:r>
            <a:r>
              <a:rPr lang="en-ID" sz="1600" dirty="0" err="1"/>
              <a:t>nett_profit</a:t>
            </a:r>
            <a:r>
              <a:rPr lang="en-ID" sz="1600" dirty="0"/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nett_sales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/>
              <a:t>dan </a:t>
            </a:r>
            <a:r>
              <a:rPr lang="en-ID" sz="1600" dirty="0" err="1">
                <a:highlight>
                  <a:srgbClr val="FFFF00"/>
                </a:highlight>
              </a:rPr>
              <a:t>gross_profit_percentage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72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28F814D-EC1B-18F5-F7EA-B9F3C7C9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6026861E-F233-717E-CD45-0F3DAC189DE4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BB597AD9-A6E8-0E09-8A53-F584C32268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1D2A754B-3C57-3A77-F16A-8597352C4BD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dirty="0" err="1">
                <a:latin typeface="Rubik"/>
                <a:ea typeface="Rubik"/>
                <a:cs typeface="Rubik"/>
                <a:sym typeface="Rubik"/>
              </a:rPr>
              <a:t>BigQuery</a:t>
            </a:r>
            <a:r>
              <a:rPr lang="en-ID" sz="2700" b="1" dirty="0">
                <a:latin typeface="Rubik"/>
                <a:ea typeface="Rubik"/>
                <a:cs typeface="Rubik"/>
                <a:sym typeface="Rubik"/>
              </a:rPr>
              <a:t> Syntax</a:t>
            </a:r>
            <a:endParaRPr lang="en-ID"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416E993A-9145-65F3-BCF5-A34A3AD46832}"/>
              </a:ext>
            </a:extLst>
          </p:cNvPr>
          <p:cNvSpPr txBox="1"/>
          <p:nvPr/>
        </p:nvSpPr>
        <p:spPr>
          <a:xfrm>
            <a:off x="441849" y="813207"/>
            <a:ext cx="2383127" cy="50780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400" dirty="0"/>
              <a:t>🧾 </a:t>
            </a:r>
            <a:r>
              <a:rPr lang="en-ID" sz="1400" dirty="0" err="1"/>
              <a:t>Penjelasan</a:t>
            </a:r>
            <a:r>
              <a:rPr lang="en-ID" sz="1400" dirty="0"/>
              <a:t> Query</a:t>
            </a:r>
            <a:r>
              <a:rPr lang="en-ID" sz="1100" dirty="0"/>
              <a:t>.</a:t>
            </a:r>
            <a:endParaRPr sz="11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94B87-737B-4975-A0B4-5D0703455B51}"/>
              </a:ext>
            </a:extLst>
          </p:cNvPr>
          <p:cNvSpPr txBox="1"/>
          <p:nvPr/>
        </p:nvSpPr>
        <p:spPr>
          <a:xfrm>
            <a:off x="916305" y="3577371"/>
            <a:ext cx="73113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/>
              <a:t>Bagian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digabungkan</a:t>
            </a:r>
            <a:r>
              <a:rPr lang="en-ID" sz="1600" dirty="0"/>
              <a:t> (</a:t>
            </a:r>
            <a:r>
              <a:rPr lang="en-ID" sz="1600" dirty="0" err="1">
                <a:highlight>
                  <a:srgbClr val="FFFF00"/>
                </a:highlight>
              </a:rPr>
              <a:t>kf_final_transaction</a:t>
            </a:r>
            <a:r>
              <a:rPr lang="en-ID" sz="1600" dirty="0"/>
              <a:t>, </a:t>
            </a:r>
            <a:r>
              <a:rPr lang="en-ID" sz="1600" dirty="0" err="1">
                <a:highlight>
                  <a:srgbClr val="FFFF00"/>
                </a:highlight>
              </a:rPr>
              <a:t>kf_kantor_cabang</a:t>
            </a:r>
            <a:r>
              <a:rPr lang="en-ID" sz="1600" dirty="0"/>
              <a:t>, dan </a:t>
            </a:r>
            <a:r>
              <a:rPr lang="en-ID" sz="1600" dirty="0" err="1">
                <a:highlight>
                  <a:srgbClr val="FFFF00"/>
                </a:highlight>
              </a:rPr>
              <a:t>kf_product</a:t>
            </a:r>
            <a:r>
              <a:rPr lang="en-ID" sz="1600" dirty="0"/>
              <a:t>) dan </a:t>
            </a:r>
            <a:r>
              <a:rPr lang="en-ID" sz="1600" dirty="0" err="1"/>
              <a:t>kondisi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menggabungkannya</a:t>
            </a:r>
            <a:r>
              <a:rPr lang="en-ID" sz="1600" dirty="0"/>
              <a:t>. Bagian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menggabungkan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kf_final_transaction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kf_kantor_cabang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/>
              <a:t>pada </a:t>
            </a:r>
            <a:r>
              <a:rPr lang="en-ID" sz="1600" dirty="0" err="1">
                <a:highlight>
                  <a:srgbClr val="FFFF00"/>
                </a:highlight>
              </a:rPr>
              <a:t>branch_id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/>
              <a:t>dan </a:t>
            </a:r>
            <a:r>
              <a:rPr lang="en-ID" sz="1600" dirty="0" err="1">
                <a:highlight>
                  <a:srgbClr val="FFFF00"/>
                </a:highlight>
              </a:rPr>
              <a:t>kf_final_transactiAon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>
                <a:highlight>
                  <a:srgbClr val="FFFF00"/>
                </a:highlight>
              </a:rPr>
              <a:t>kf_product</a:t>
            </a:r>
            <a:r>
              <a:rPr lang="en-ID" sz="1600" dirty="0">
                <a:highlight>
                  <a:srgbClr val="FFFF00"/>
                </a:highlight>
              </a:rPr>
              <a:t> </a:t>
            </a:r>
            <a:r>
              <a:rPr lang="en-ID" sz="1600" dirty="0"/>
              <a:t>pada </a:t>
            </a:r>
            <a:r>
              <a:rPr lang="en-ID" sz="1600" dirty="0" err="1">
                <a:highlight>
                  <a:srgbClr val="FFFF00"/>
                </a:highlight>
              </a:rPr>
              <a:t>product_id</a:t>
            </a:r>
            <a:r>
              <a:rPr lang="en-ID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7639F-2B42-1ADC-B08A-D81815B7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011"/>
          <a:stretch/>
        </p:blipFill>
        <p:spPr>
          <a:xfrm>
            <a:off x="1668068" y="2167584"/>
            <a:ext cx="5807864" cy="120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283376-1BC3-EB12-A548-9EA1B275AF1B}"/>
              </a:ext>
            </a:extLst>
          </p:cNvPr>
          <p:cNvSpPr txBox="1"/>
          <p:nvPr/>
        </p:nvSpPr>
        <p:spPr>
          <a:xfrm>
            <a:off x="953811" y="1685829"/>
            <a:ext cx="706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b="1" dirty="0">
                <a:solidFill>
                  <a:srgbClr val="22ACB6"/>
                </a:solidFill>
              </a:rPr>
              <a:t>Data Joins</a:t>
            </a:r>
          </a:p>
        </p:txBody>
      </p:sp>
    </p:spTree>
    <p:extLst>
      <p:ext uri="{BB962C8B-B14F-4D97-AF65-F5344CB8AC3E}">
        <p14:creationId xmlns:p14="http://schemas.microsoft.com/office/powerpoint/2010/main" val="2270359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927797" y="1052338"/>
            <a:ext cx="2387832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2000" dirty="0">
                <a:latin typeface="Rubik"/>
                <a:ea typeface="Rubik"/>
                <a:cs typeface="Rubik"/>
                <a:sym typeface="Rubik"/>
              </a:rPr>
              <a:t>link : </a:t>
            </a:r>
            <a:r>
              <a:rPr lang="en-US" sz="2000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Looker studio</a:t>
            </a:r>
            <a:endParaRPr sz="2000"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5A21D-5C12-4CA7-BE96-968E8AD4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459" y="993338"/>
            <a:ext cx="3682211" cy="40017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974C40AF-6DDE-251E-4E63-7BD4D6BE8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>
            <a:extLst>
              <a:ext uri="{FF2B5EF4-FFF2-40B4-BE49-F238E27FC236}">
                <a16:creationId xmlns:a16="http://schemas.microsoft.com/office/drawing/2014/main" id="{691BE210-2CAA-6CFA-03C5-BB865DD17BE2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>
            <a:extLst>
              <a:ext uri="{FF2B5EF4-FFF2-40B4-BE49-F238E27FC236}">
                <a16:creationId xmlns:a16="http://schemas.microsoft.com/office/drawing/2014/main" id="{1838492F-C3E7-628A-DCC3-28C26875B3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>
            <a:extLst>
              <a:ext uri="{FF2B5EF4-FFF2-40B4-BE49-F238E27FC236}">
                <a16:creationId xmlns:a16="http://schemas.microsoft.com/office/drawing/2014/main" id="{069B17B8-EC01-743F-8871-E7776F12F03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Link</a:t>
            </a:r>
            <a:r>
              <a:rPr lang="en" sz="2700" b="1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endParaRPr sz="2700" b="1" i="0" u="none" strike="noStrike" cap="none"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>
            <a:extLst>
              <a:ext uri="{FF2B5EF4-FFF2-40B4-BE49-F238E27FC236}">
                <a16:creationId xmlns:a16="http://schemas.microsoft.com/office/drawing/2014/main" id="{6FB94807-04AA-14FE-65C1-4821D6BC66F8}"/>
              </a:ext>
            </a:extLst>
          </p:cNvPr>
          <p:cNvSpPr txBox="1"/>
          <p:nvPr/>
        </p:nvSpPr>
        <p:spPr>
          <a:xfrm>
            <a:off x="340500" y="1335962"/>
            <a:ext cx="8463000" cy="267762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Looker Studio Dashboard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https://lookerstudio.google.com/reporting/4d237a8e-f475-4bed-bd6b-d698505dbb46/page/Jq5JF</a:t>
            </a:r>
            <a:endParaRPr lang="en-US"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Presentasi</a:t>
            </a: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video (</a:t>
            </a:r>
            <a:r>
              <a:rPr lang="en-US" sz="20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Youtube</a:t>
            </a: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)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lang="en-US" sz="1600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2000" dirty="0" err="1"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ID" sz="2000" dirty="0">
                <a:latin typeface="Rubik"/>
                <a:ea typeface="Rubik"/>
                <a:cs typeface="Rubik"/>
                <a:sym typeface="Rubik"/>
              </a:rPr>
              <a:t> Repository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https://github.com/harisfariyano/Final-Task-Kimia-Farma-Big-Data-Analytics</a:t>
            </a:r>
            <a:endParaRPr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4374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103;p4">
            <a:extLst>
              <a:ext uri="{FF2B5EF4-FFF2-40B4-BE49-F238E27FC236}">
                <a16:creationId xmlns:a16="http://schemas.microsoft.com/office/drawing/2014/main" id="{B72E96D0-A13D-0FE8-6A23-3888288BE5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872" y="4128548"/>
            <a:ext cx="1628179" cy="54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237893" y="993338"/>
            <a:ext cx="8906107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Oracle Academy | Database programing with SQL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ink certificate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Agustus 2022							</a:t>
            </a:r>
            <a:b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Dicoding | </a:t>
            </a:r>
            <a:r>
              <a:rPr lang="en-ID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Belajar</a:t>
            </a:r>
            <a:r>
              <a:rPr lang="en-ID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Dasar </a:t>
            </a:r>
            <a:r>
              <a:rPr lang="en-ID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Visualisasi</a:t>
            </a:r>
            <a:r>
              <a:rPr lang="en-ID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</a:t>
            </a: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link certificate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Mei 2024</a:t>
            </a: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RevoU | Intro to Data Analyst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link certificate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	Januari 2025							</a:t>
            </a:r>
            <a:b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Dibimbing | Mini Boothcamp </a:t>
            </a:r>
            <a:r>
              <a:rPr lang="en-ID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 Data Science</a:t>
            </a: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link certificate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April 2025	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ID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Special Skill</a:t>
            </a: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| Boothcamp Data Analyst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link certificate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April 2025							</a:t>
            </a:r>
            <a:endParaRPr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266050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3000" b="1" dirty="0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-ID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lang="en-ID"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734" y="2002438"/>
            <a:ext cx="1999634" cy="803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96C630-E7F1-9A5B-7103-5ED76FB3D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45" y="1275513"/>
            <a:ext cx="669978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Kimia Farma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pertama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Indonesia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didirikan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Pemerintah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Hindia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Belanda pada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1817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NV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Chemicalien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Rathkamp &amp; Co.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Indonesia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merdeka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pada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1958,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pemerintah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nasionalisasi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terhadap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sejumlah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Belanda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meleburnya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Perusahaan Negara Farmasi (PNF)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Bhinneka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Kimia Farma.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Kemudian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pada 16 Agustus 1971, status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diubah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Perseroan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Terbatas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berganti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PT Kimia Farma (Persero). Seiring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perkembangan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usaha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pada 4 Juli 2001,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kembali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mengubah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nama PT Kimia Farma (Persero)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Tbk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kemudian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tercatat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Bursa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Jakarta dan Bursa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Surabaya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sekarang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Bursa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Indonesia).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2020,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melalui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proses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inbreng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berdasarkan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Peraturan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Pemerintah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No. 76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sebanyak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90,025%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Pemerintah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Indonesia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dialihkan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PT Bio Farma (Persero),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Kimia Farma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bagian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Holding BUMN Farmasi.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Bersamaan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itu, nama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diubah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PT Kimia Farma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Tbk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lebih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abad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Kimia Farma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berkembang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terintegrasi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berkontribusi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dalam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pembangunan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peningkatan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kesehatan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masyarakat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Indonesia.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555E8-49BD-6459-9163-8EDF14A4771D}"/>
              </a:ext>
            </a:extLst>
          </p:cNvPr>
          <p:cNvSpPr txBox="1"/>
          <p:nvPr/>
        </p:nvSpPr>
        <p:spPr>
          <a:xfrm>
            <a:off x="340501" y="4499476"/>
            <a:ext cx="229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Website : </a:t>
            </a:r>
            <a:r>
              <a:rPr lang="en-ID" sz="1400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kimiafarma.co.id</a:t>
            </a:r>
            <a:endParaRPr lang="en-ID" sz="1400" i="0" u="none" strike="noStrike" cap="none"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406350"/>
            <a:ext cx="8340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1600" b="1" dirty="0" err="1"/>
              <a:t>Deskripsi</a:t>
            </a:r>
            <a:r>
              <a:rPr lang="en-ID" sz="1600" b="1" dirty="0"/>
              <a:t> </a:t>
            </a:r>
            <a:r>
              <a:rPr lang="en-ID" sz="1600" b="1" dirty="0" err="1"/>
              <a:t>Proyek</a:t>
            </a:r>
            <a:r>
              <a:rPr lang="en-ID" sz="1600" b="1" dirty="0"/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br>
              <a:rPr lang="en-ID" sz="1600" dirty="0"/>
            </a:br>
            <a:r>
              <a:rPr lang="en-ID" sz="1600" dirty="0" err="1"/>
              <a:t>Proyek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bagian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program internship </a:t>
            </a:r>
            <a:r>
              <a:rPr lang="en-ID" sz="1600" dirty="0" err="1"/>
              <a:t>berbasis</a:t>
            </a:r>
            <a:r>
              <a:rPr lang="en-ID" sz="1600" dirty="0"/>
              <a:t> </a:t>
            </a:r>
            <a:r>
              <a:rPr lang="en-ID" sz="1600" dirty="0" err="1"/>
              <a:t>proyek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Big Data Analyst Intern di Kimia Farma. Tujuan </a:t>
            </a:r>
            <a:r>
              <a:rPr lang="en-ID" sz="1600" dirty="0" err="1"/>
              <a:t>utama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proyek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b="1" dirty="0" err="1"/>
              <a:t>analisis</a:t>
            </a:r>
            <a:r>
              <a:rPr lang="en-ID" sz="1600" b="1" dirty="0"/>
              <a:t> </a:t>
            </a:r>
            <a:r>
              <a:rPr lang="en-ID" sz="1600" b="1" dirty="0" err="1"/>
              <a:t>kinerja</a:t>
            </a:r>
            <a:r>
              <a:rPr lang="en-ID" sz="1600" b="1" dirty="0"/>
              <a:t> </a:t>
            </a:r>
            <a:r>
              <a:rPr lang="en-ID" sz="1600" b="1" dirty="0" err="1"/>
              <a:t>bisnis</a:t>
            </a:r>
            <a:r>
              <a:rPr lang="en-ID" sz="1600" b="1" dirty="0"/>
              <a:t> Kimia Farma </a:t>
            </a:r>
            <a:r>
              <a:rPr lang="en-ID" sz="1600" b="1" dirty="0" err="1"/>
              <a:t>dari</a:t>
            </a:r>
            <a:r>
              <a:rPr lang="en-ID" sz="1600" b="1" dirty="0"/>
              <a:t> </a:t>
            </a:r>
            <a:r>
              <a:rPr lang="en-ID" sz="1600" b="1" dirty="0" err="1"/>
              <a:t>tahun</a:t>
            </a:r>
            <a:r>
              <a:rPr lang="en-ID" sz="1600" b="1" dirty="0"/>
              <a:t> 2020 </a:t>
            </a:r>
            <a:r>
              <a:rPr lang="en-ID" sz="1600" b="1" dirty="0" err="1"/>
              <a:t>hingga</a:t>
            </a:r>
            <a:r>
              <a:rPr lang="en-ID" sz="1600" b="1" dirty="0"/>
              <a:t> 2023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pendekatan</a:t>
            </a:r>
            <a:r>
              <a:rPr lang="en-ID" sz="1600" dirty="0"/>
              <a:t> </a:t>
            </a:r>
            <a:r>
              <a:rPr lang="en-ID" sz="1600" dirty="0" err="1"/>
              <a:t>berbasis</a:t>
            </a:r>
            <a:r>
              <a:rPr lang="en-ID" sz="1600" dirty="0"/>
              <a:t> data.</a:t>
            </a:r>
            <a:endParaRPr lang="en-ID" sz="12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E93F9-EC4F-306F-51C5-A966AC3B68F6}"/>
              </a:ext>
            </a:extLst>
          </p:cNvPr>
          <p:cNvSpPr txBox="1"/>
          <p:nvPr/>
        </p:nvSpPr>
        <p:spPr>
          <a:xfrm>
            <a:off x="340500" y="3068313"/>
            <a:ext cx="837700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Latar </a:t>
            </a:r>
            <a:r>
              <a:rPr lang="en-ID" sz="1600" b="1" dirty="0" err="1"/>
              <a:t>Belakang</a:t>
            </a:r>
            <a:r>
              <a:rPr lang="en-ID" sz="1600" b="1" dirty="0"/>
              <a:t>:</a:t>
            </a:r>
          </a:p>
          <a:p>
            <a:pPr algn="just"/>
            <a:br>
              <a:rPr lang="en-ID" dirty="0"/>
            </a:br>
            <a:r>
              <a:rPr lang="en-ID" sz="1600" dirty="0"/>
              <a:t>Kimia Farma </a:t>
            </a:r>
            <a:r>
              <a:rPr lang="en-ID" sz="1600" dirty="0" err="1"/>
              <a:t>sebagai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farmasi</a:t>
            </a:r>
            <a:r>
              <a:rPr lang="en-ID" sz="1600" dirty="0"/>
              <a:t> </a:t>
            </a:r>
            <a:r>
              <a:rPr lang="en-ID" sz="1600" dirty="0" err="1"/>
              <a:t>terbesar</a:t>
            </a:r>
            <a:r>
              <a:rPr lang="en-ID" sz="1600" dirty="0"/>
              <a:t> di Indonesia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ribuan</a:t>
            </a:r>
            <a:r>
              <a:rPr lang="en-ID" sz="1600" dirty="0"/>
              <a:t> </a:t>
            </a:r>
            <a:r>
              <a:rPr lang="en-ID" sz="1600" dirty="0" err="1"/>
              <a:t>transaksi</a:t>
            </a:r>
            <a:r>
              <a:rPr lang="en-ID" sz="1600" dirty="0"/>
              <a:t> dan data </a:t>
            </a:r>
            <a:r>
              <a:rPr lang="en-ID" sz="1600" dirty="0" err="1"/>
              <a:t>inventori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cabang</a:t>
            </a:r>
            <a:r>
              <a:rPr lang="en-ID" sz="1600" dirty="0"/>
              <a:t>. Dalam era </a:t>
            </a:r>
            <a:r>
              <a:rPr lang="en-ID" sz="1600" dirty="0" err="1"/>
              <a:t>transformasi</a:t>
            </a:r>
            <a:r>
              <a:rPr lang="en-ID" sz="1600" dirty="0"/>
              <a:t> digital, </a:t>
            </a:r>
            <a:r>
              <a:rPr lang="en-ID" sz="1600" dirty="0" err="1"/>
              <a:t>dibutuhkan</a:t>
            </a:r>
            <a:r>
              <a:rPr lang="en-ID" sz="1600" dirty="0"/>
              <a:t> </a:t>
            </a:r>
            <a:r>
              <a:rPr lang="en-ID" sz="1600" dirty="0" err="1"/>
              <a:t>analisis</a:t>
            </a:r>
            <a:r>
              <a:rPr lang="en-ID" sz="1600" dirty="0"/>
              <a:t> </a:t>
            </a:r>
            <a:r>
              <a:rPr lang="en-ID" sz="1600" dirty="0" err="1"/>
              <a:t>berbasis</a:t>
            </a:r>
            <a:r>
              <a:rPr lang="en-ID" sz="1600" dirty="0"/>
              <a:t> data yang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insight </a:t>
            </a:r>
            <a:r>
              <a:rPr lang="en-ID" sz="1600" dirty="0" err="1"/>
              <a:t>mendalam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pengambilan</a:t>
            </a:r>
            <a:r>
              <a:rPr lang="en-ID" sz="1600" dirty="0"/>
              <a:t> </a:t>
            </a:r>
            <a:r>
              <a:rPr lang="en-ID" sz="1600" dirty="0" err="1"/>
              <a:t>keputusan</a:t>
            </a:r>
            <a:r>
              <a:rPr lang="en-ID" sz="1600" dirty="0"/>
              <a:t> </a:t>
            </a:r>
            <a:r>
              <a:rPr lang="en-ID" sz="1600" dirty="0" err="1"/>
              <a:t>strategis</a:t>
            </a:r>
            <a:r>
              <a:rPr lang="en-ID" sz="1600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C1BCAE4-8590-CC09-927E-A972B81D1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>
            <a:extLst>
              <a:ext uri="{FF2B5EF4-FFF2-40B4-BE49-F238E27FC236}">
                <a16:creationId xmlns:a16="http://schemas.microsoft.com/office/drawing/2014/main" id="{553F328E-1374-5076-CD88-6055F455E965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524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>
            <a:extLst>
              <a:ext uri="{FF2B5EF4-FFF2-40B4-BE49-F238E27FC236}">
                <a16:creationId xmlns:a16="http://schemas.microsoft.com/office/drawing/2014/main" id="{6D8EEF14-FBE3-21D7-8BD4-7353580DBA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>
            <a:extLst>
              <a:ext uri="{FF2B5EF4-FFF2-40B4-BE49-F238E27FC236}">
                <a16:creationId xmlns:a16="http://schemas.microsoft.com/office/drawing/2014/main" id="{9BA12DFA-7D45-E800-4846-69A5EC1DEB72}"/>
              </a:ext>
            </a:extLst>
          </p:cNvPr>
          <p:cNvSpPr txBox="1"/>
          <p:nvPr/>
        </p:nvSpPr>
        <p:spPr>
          <a:xfrm>
            <a:off x="839530" y="1067393"/>
            <a:ext cx="5812729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b="1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Data yang </a:t>
            </a:r>
            <a:r>
              <a:rPr lang="en-US" b="1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Tersedia</a:t>
            </a:r>
            <a:r>
              <a:rPr lang="en-US" b="1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Proyek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ini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menggunakan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b="1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4 dataset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utama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lang="en-US" i="0" u="none" strike="noStrike" cap="none" dirty="0">
              <a:solidFill>
                <a:schemeClr val="tx1"/>
              </a:solidFill>
              <a:latin typeface="+mn-lt"/>
              <a:ea typeface="Rubik"/>
              <a:cs typeface="Rubik"/>
              <a:sym typeface="Rubik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Rubik"/>
                <a:cs typeface="Rubik"/>
                <a:sym typeface="Rubik"/>
              </a:rPr>
              <a:t>kf_final_transaction.csv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 Data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transaksi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pelanggan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Rubik"/>
                <a:cs typeface="Rubik"/>
                <a:sym typeface="Rubik"/>
              </a:rPr>
              <a:t>kf_inventory.csv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 Data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stok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produk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di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setiap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cabang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Rubik"/>
                <a:cs typeface="Rubik"/>
                <a:sym typeface="Rubik"/>
              </a:rPr>
              <a:t>kf_kantor_cabang.csv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Informasi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lokasi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dan rating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cabang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Rubik"/>
                <a:cs typeface="Rubik"/>
                <a:sym typeface="Rubik"/>
              </a:rPr>
              <a:t>kf_product.csv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: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Informasi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produk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dan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harga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obat</a:t>
            </a:r>
            <a:r>
              <a:rPr lang="en-US" i="0" u="none" strike="noStrike" cap="none" dirty="0">
                <a:solidFill>
                  <a:schemeClr val="tx1"/>
                </a:solidFill>
                <a:latin typeface="+mn-lt"/>
                <a:ea typeface="Rubik"/>
                <a:cs typeface="Rubik"/>
                <a:sym typeface="Rubik"/>
              </a:rPr>
              <a:t>.</a:t>
            </a:r>
            <a:endParaRPr lang="en-ID" i="0" u="none" strike="noStrike" cap="none" dirty="0">
              <a:solidFill>
                <a:schemeClr val="tx1"/>
              </a:solidFill>
              <a:latin typeface="+mn-lt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g265ee868302_0_99">
            <a:extLst>
              <a:ext uri="{FF2B5EF4-FFF2-40B4-BE49-F238E27FC236}">
                <a16:creationId xmlns:a16="http://schemas.microsoft.com/office/drawing/2014/main" id="{0D5D70FF-D319-A44F-E4BA-8C46EF81E40A}"/>
              </a:ext>
            </a:extLst>
          </p:cNvPr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>
            <a:extLst>
              <a:ext uri="{FF2B5EF4-FFF2-40B4-BE49-F238E27FC236}">
                <a16:creationId xmlns:a16="http://schemas.microsoft.com/office/drawing/2014/main" id="{0EDD413D-481B-3418-A5C5-837CB2F69560}"/>
              </a:ext>
            </a:extLst>
          </p:cNvPr>
          <p:cNvSpPr txBox="1"/>
          <p:nvPr/>
        </p:nvSpPr>
        <p:spPr>
          <a:xfrm>
            <a:off x="6150596" y="4496240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dirty="0">
                <a:solidFill>
                  <a:srgbClr val="22ACB6"/>
                </a:solidFill>
                <a:latin typeface="Rubik"/>
                <a:ea typeface="Rubik"/>
                <a:cs typeface="Rubik"/>
                <a:sym typeface="Rubik"/>
              </a:rPr>
              <a:t>here!</a:t>
            </a:r>
            <a:endParaRPr sz="1200" b="1" dirty="0">
              <a:solidFill>
                <a:srgbClr val="22ACB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17398-36D9-0971-F880-20BF77D3C409}"/>
              </a:ext>
            </a:extLst>
          </p:cNvPr>
          <p:cNvSpPr txBox="1"/>
          <p:nvPr/>
        </p:nvSpPr>
        <p:spPr>
          <a:xfrm>
            <a:off x="839530" y="2760134"/>
            <a:ext cx="796396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Problem Statement:</a:t>
            </a:r>
          </a:p>
          <a:p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mengintegrasikan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:</a:t>
            </a:r>
          </a:p>
          <a:p>
            <a:endParaRPr lang="en-ID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dan profit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terburuk</a:t>
            </a:r>
            <a:r>
              <a:rPr lang="en-ID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/>
              <a:t>Memberikan</a:t>
            </a:r>
            <a:r>
              <a:rPr lang="en-ID" dirty="0"/>
              <a:t> insight visual </a:t>
            </a:r>
            <a:r>
              <a:rPr lang="en-ID" dirty="0" err="1"/>
              <a:t>berbasis</a:t>
            </a:r>
            <a:r>
              <a:rPr lang="en-ID" dirty="0"/>
              <a:t> dashboard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di Kimia Farma.</a:t>
            </a:r>
          </a:p>
        </p:txBody>
      </p:sp>
    </p:spTree>
    <p:extLst>
      <p:ext uri="{BB962C8B-B14F-4D97-AF65-F5344CB8AC3E}">
        <p14:creationId xmlns:p14="http://schemas.microsoft.com/office/powerpoint/2010/main" val="337103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762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2410320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Tools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434340" y="850881"/>
            <a:ext cx="8369160" cy="129263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🛠 Tools yang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Digunakan</a:t>
            </a:r>
            <a:endParaRPr lang="en-ID" sz="1600" dirty="0">
              <a:solidFill>
                <a:schemeClr val="dk1"/>
              </a:solidFill>
              <a:latin typeface="+mn-lt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Untuk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menyelesaikan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proyek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ini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,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saya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menggunakan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beberapa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tools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utama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yang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saling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terintegrasi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untuk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proses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analisis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 data end-to-end: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3B4E8-139F-CE7A-22A0-B008BE0056F0}"/>
              </a:ext>
            </a:extLst>
          </p:cNvPr>
          <p:cNvSpPr txBox="1"/>
          <p:nvPr/>
        </p:nvSpPr>
        <p:spPr>
          <a:xfrm>
            <a:off x="1305143" y="2143512"/>
            <a:ext cx="2994637" cy="2637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Google Cloud Platform (GCP)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Google </a:t>
            </a:r>
            <a:r>
              <a:rPr lang="en-ID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BigQuery</a:t>
            </a:r>
            <a:endParaRPr lang="en-ID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Google Looker Studio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</a:p>
        </p:txBody>
      </p:sp>
      <p:pic>
        <p:nvPicPr>
          <p:cNvPr id="6148" name="Picture 4" descr="Google bigquery logo - Social media &amp; Logos Icons">
            <a:extLst>
              <a:ext uri="{FF2B5EF4-FFF2-40B4-BE49-F238E27FC236}">
                <a16:creationId xmlns:a16="http://schemas.microsoft.com/office/drawing/2014/main" id="{9EF37186-5E66-7CFD-F41E-3D6A877B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3" y="2624653"/>
            <a:ext cx="835755" cy="8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os'è GCP e a cosa serve">
            <a:extLst>
              <a:ext uri="{FF2B5EF4-FFF2-40B4-BE49-F238E27FC236}">
                <a16:creationId xmlns:a16="http://schemas.microsoft.com/office/drawing/2014/main" id="{0BE3D91F-0C08-E4A6-1868-275EC0DF0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833" y="1767061"/>
            <a:ext cx="1012049" cy="10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Looker Studio (ex Google Data Studio)">
            <a:extLst>
              <a:ext uri="{FF2B5EF4-FFF2-40B4-BE49-F238E27FC236}">
                <a16:creationId xmlns:a16="http://schemas.microsoft.com/office/drawing/2014/main" id="{5E135860-7B3A-B3BB-5C6B-06D8F880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974" y="3289610"/>
            <a:ext cx="889508" cy="88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Github logo - Social media &amp; Logos Icons">
            <a:extLst>
              <a:ext uri="{FF2B5EF4-FFF2-40B4-BE49-F238E27FC236}">
                <a16:creationId xmlns:a16="http://schemas.microsoft.com/office/drawing/2014/main" id="{90D23255-FCD3-31D6-1685-707F7F89B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3" y="3943246"/>
            <a:ext cx="939463" cy="93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7AC4157-26C4-BE2F-45BD-8CD490E39612}"/>
              </a:ext>
            </a:extLst>
          </p:cNvPr>
          <p:cNvCxnSpPr>
            <a:cxnSpLocks/>
            <a:stCxn id="6154" idx="1"/>
            <a:endCxn id="6148" idx="0"/>
          </p:cNvCxnSpPr>
          <p:nvPr/>
        </p:nvCxnSpPr>
        <p:spPr>
          <a:xfrm rot="10800000" flipV="1">
            <a:off x="5886571" y="2273085"/>
            <a:ext cx="997262" cy="351567"/>
          </a:xfrm>
          <a:prstGeom prst="curvedConnector2">
            <a:avLst/>
          </a:prstGeom>
          <a:ln w="38100">
            <a:solidFill>
              <a:srgbClr val="22AC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FE680DC-61DD-189C-FC7D-76FC2641D7E5}"/>
              </a:ext>
            </a:extLst>
          </p:cNvPr>
          <p:cNvCxnSpPr>
            <a:cxnSpLocks/>
            <a:stCxn id="6148" idx="3"/>
            <a:endCxn id="6156" idx="0"/>
          </p:cNvCxnSpPr>
          <p:nvPr/>
        </p:nvCxnSpPr>
        <p:spPr>
          <a:xfrm>
            <a:off x="6304448" y="3042531"/>
            <a:ext cx="1144280" cy="247079"/>
          </a:xfrm>
          <a:prstGeom prst="curvedConnector2">
            <a:avLst/>
          </a:prstGeom>
          <a:ln w="38100">
            <a:solidFill>
              <a:srgbClr val="22AC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32831AD-AE40-AB36-8240-176424DE5AF3}"/>
              </a:ext>
            </a:extLst>
          </p:cNvPr>
          <p:cNvCxnSpPr>
            <a:cxnSpLocks/>
            <a:stCxn id="6156" idx="2"/>
            <a:endCxn id="6160" idx="3"/>
          </p:cNvCxnSpPr>
          <p:nvPr/>
        </p:nvCxnSpPr>
        <p:spPr>
          <a:xfrm rot="5400000">
            <a:off x="6811512" y="3775762"/>
            <a:ext cx="233860" cy="1040572"/>
          </a:xfrm>
          <a:prstGeom prst="curvedConnector2">
            <a:avLst/>
          </a:prstGeom>
          <a:ln w="38100">
            <a:solidFill>
              <a:srgbClr val="22AC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4924FF4C-E3AA-2CB0-0ADD-18494F56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>
            <a:extLst>
              <a:ext uri="{FF2B5EF4-FFF2-40B4-BE49-F238E27FC236}">
                <a16:creationId xmlns:a16="http://schemas.microsoft.com/office/drawing/2014/main" id="{E857AABF-80CB-880C-4172-40DEEBB2777F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762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>
            <a:extLst>
              <a:ext uri="{FF2B5EF4-FFF2-40B4-BE49-F238E27FC236}">
                <a16:creationId xmlns:a16="http://schemas.microsoft.com/office/drawing/2014/main" id="{070ED94A-75C0-F33F-B4BB-CD3975AB99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>
            <a:extLst>
              <a:ext uri="{FF2B5EF4-FFF2-40B4-BE49-F238E27FC236}">
                <a16:creationId xmlns:a16="http://schemas.microsoft.com/office/drawing/2014/main" id="{93C43F4C-7907-D580-53A3-7716CA2A909D}"/>
              </a:ext>
            </a:extLst>
          </p:cNvPr>
          <p:cNvSpPr txBox="1"/>
          <p:nvPr/>
        </p:nvSpPr>
        <p:spPr>
          <a:xfrm>
            <a:off x="340500" y="452038"/>
            <a:ext cx="2410320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Dataset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>
            <a:extLst>
              <a:ext uri="{FF2B5EF4-FFF2-40B4-BE49-F238E27FC236}">
                <a16:creationId xmlns:a16="http://schemas.microsoft.com/office/drawing/2014/main" id="{25F0AE3C-F921-A059-FB62-214F34424C28}"/>
              </a:ext>
            </a:extLst>
          </p:cNvPr>
          <p:cNvSpPr txBox="1"/>
          <p:nvPr/>
        </p:nvSpPr>
        <p:spPr>
          <a:xfrm>
            <a:off x="434340" y="850881"/>
            <a:ext cx="8369160" cy="129263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🛠 Dataset yang </a:t>
            </a:r>
            <a:r>
              <a:rPr lang="en-ID" sz="1600" dirty="0" err="1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digunakan</a:t>
            </a:r>
            <a:r>
              <a:rPr lang="en-ID" sz="1600" dirty="0">
                <a:solidFill>
                  <a:schemeClr val="dk1"/>
                </a:solidFill>
                <a:latin typeface="+mn-lt"/>
                <a:ea typeface="Rubik"/>
                <a:cs typeface="Rubik"/>
                <a:sym typeface="Rubik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ID" sz="1600" dirty="0" err="1">
                <a:latin typeface="+mn-lt"/>
              </a:rPr>
              <a:t>Proyek</a:t>
            </a:r>
            <a:r>
              <a:rPr lang="en-ID" sz="1600" dirty="0">
                <a:latin typeface="+mn-lt"/>
              </a:rPr>
              <a:t> </a:t>
            </a:r>
            <a:r>
              <a:rPr lang="en-ID" sz="1600" dirty="0" err="1">
                <a:latin typeface="+mn-lt"/>
              </a:rPr>
              <a:t>ini</a:t>
            </a:r>
            <a:r>
              <a:rPr lang="en-ID" sz="1600" dirty="0">
                <a:latin typeface="+mn-lt"/>
              </a:rPr>
              <a:t> </a:t>
            </a:r>
            <a:r>
              <a:rPr lang="en-ID" sz="1600" dirty="0" err="1">
                <a:latin typeface="+mn-lt"/>
              </a:rPr>
              <a:t>menggunakan</a:t>
            </a:r>
            <a:r>
              <a:rPr lang="en-ID" sz="1600" dirty="0">
                <a:latin typeface="+mn-lt"/>
              </a:rPr>
              <a:t> </a:t>
            </a:r>
            <a:r>
              <a:rPr lang="en-ID" sz="1600" b="1" dirty="0" err="1">
                <a:latin typeface="+mn-lt"/>
              </a:rPr>
              <a:t>empat</a:t>
            </a:r>
            <a:r>
              <a:rPr lang="en-ID" sz="1600" b="1" dirty="0">
                <a:latin typeface="+mn-lt"/>
              </a:rPr>
              <a:t> dataset </a:t>
            </a:r>
            <a:r>
              <a:rPr lang="en-ID" sz="1600" b="1" dirty="0" err="1">
                <a:latin typeface="+mn-lt"/>
              </a:rPr>
              <a:t>utama</a:t>
            </a:r>
            <a:r>
              <a:rPr lang="en-ID" sz="1600" dirty="0">
                <a:latin typeface="+mn-lt"/>
              </a:rPr>
              <a:t> </a:t>
            </a:r>
            <a:r>
              <a:rPr lang="en-ID" sz="1600" dirty="0" err="1">
                <a:latin typeface="+mn-lt"/>
              </a:rPr>
              <a:t>dari</a:t>
            </a:r>
            <a:r>
              <a:rPr lang="en-ID" sz="1600" dirty="0">
                <a:latin typeface="+mn-lt"/>
              </a:rPr>
              <a:t> </a:t>
            </a:r>
            <a:r>
              <a:rPr lang="en-ID" sz="1600" dirty="0" err="1">
                <a:latin typeface="+mn-lt"/>
              </a:rPr>
              <a:t>operasional</a:t>
            </a:r>
            <a:r>
              <a:rPr lang="en-ID" sz="1600" dirty="0">
                <a:latin typeface="+mn-lt"/>
              </a:rPr>
              <a:t> Kimia Farma </a:t>
            </a:r>
            <a:r>
              <a:rPr lang="en-ID" sz="1600" dirty="0" err="1">
                <a:latin typeface="+mn-lt"/>
              </a:rPr>
              <a:t>selama</a:t>
            </a:r>
            <a:r>
              <a:rPr lang="en-ID" sz="1600" dirty="0">
                <a:latin typeface="+mn-lt"/>
              </a:rPr>
              <a:t> </a:t>
            </a:r>
            <a:r>
              <a:rPr lang="en-ID" sz="1600" dirty="0" err="1">
                <a:latin typeface="+mn-lt"/>
              </a:rPr>
              <a:t>tahun</a:t>
            </a:r>
            <a:r>
              <a:rPr lang="en-ID" sz="1600" dirty="0">
                <a:latin typeface="+mn-lt"/>
              </a:rPr>
              <a:t> 2020–2023, </a:t>
            </a:r>
            <a:r>
              <a:rPr lang="en-ID" sz="1600" dirty="0" err="1">
                <a:latin typeface="+mn-lt"/>
              </a:rPr>
              <a:t>yaitu</a:t>
            </a:r>
            <a:r>
              <a:rPr lang="en-ID" sz="1600" dirty="0">
                <a:latin typeface="+mn-lt"/>
              </a:rPr>
              <a:t>:</a:t>
            </a:r>
            <a:endParaRPr lang="en-ID" sz="1600" dirty="0">
              <a:solidFill>
                <a:schemeClr val="dk1"/>
              </a:solidFill>
              <a:latin typeface="+mn-lt"/>
              <a:ea typeface="Rubik"/>
              <a:cs typeface="Rubik"/>
              <a:sym typeface="Rubik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C89037-52DB-807F-72FA-85871157C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32328"/>
              </p:ext>
            </p:extLst>
          </p:nvPr>
        </p:nvGraphicFramePr>
        <p:xfrm>
          <a:off x="956910" y="2143512"/>
          <a:ext cx="7324020" cy="261095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64381">
                  <a:extLst>
                    <a:ext uri="{9D8B030D-6E8A-4147-A177-3AD203B41FA5}">
                      <a16:colId xmlns:a16="http://schemas.microsoft.com/office/drawing/2014/main" val="1225742945"/>
                    </a:ext>
                  </a:extLst>
                </a:gridCol>
                <a:gridCol w="5159639">
                  <a:extLst>
                    <a:ext uri="{9D8B030D-6E8A-4147-A177-3AD203B41FA5}">
                      <a16:colId xmlns:a16="http://schemas.microsoft.com/office/drawing/2014/main" val="1838994337"/>
                    </a:ext>
                  </a:extLst>
                </a:gridCol>
              </a:tblGrid>
              <a:tr h="259118">
                <a:tc>
                  <a:txBody>
                    <a:bodyPr/>
                    <a:lstStyle/>
                    <a:p>
                      <a:r>
                        <a:rPr lang="en-ID" sz="14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 err="1"/>
                        <a:t>Deskripsi</a:t>
                      </a:r>
                      <a:endParaRPr lang="en-ID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232663"/>
                  </a:ext>
                </a:extLst>
              </a:tr>
              <a:tr h="621884">
                <a:tc>
                  <a:txBody>
                    <a:bodyPr/>
                    <a:lstStyle/>
                    <a:p>
                      <a:r>
                        <a:rPr lang="en-ID" sz="1200" dirty="0">
                          <a:highlight>
                            <a:srgbClr val="FFFF00"/>
                          </a:highlight>
                        </a:rPr>
                        <a:t>kf_final_transaction.csv</a:t>
                      </a:r>
                    </a:p>
                  </a:txBody>
                  <a:tcPr anchor="ctr">
                    <a:solidFill>
                      <a:schemeClr val="accent4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200" dirty="0"/>
                        <a:t>Data </a:t>
                      </a:r>
                      <a:r>
                        <a:rPr lang="en-ID" sz="1200" dirty="0" err="1"/>
                        <a:t>transaksi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pelanggan</a:t>
                      </a:r>
                      <a:r>
                        <a:rPr lang="en-ID" sz="1200" dirty="0"/>
                        <a:t> di </a:t>
                      </a:r>
                      <a:r>
                        <a:rPr lang="en-ID" sz="1200" dirty="0" err="1"/>
                        <a:t>seluruh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cabang</a:t>
                      </a:r>
                      <a:r>
                        <a:rPr lang="en-ID" sz="1200" dirty="0"/>
                        <a:t> Kimia Farma, </a:t>
                      </a:r>
                      <a:r>
                        <a:rPr lang="en-ID" sz="1200" dirty="0" err="1"/>
                        <a:t>termasuk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harga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diskon</a:t>
                      </a:r>
                      <a:r>
                        <a:rPr lang="en-ID" sz="1200" dirty="0"/>
                        <a:t>, dan rating.</a:t>
                      </a:r>
                    </a:p>
                  </a:txBody>
                  <a:tcPr anchor="ctr">
                    <a:solidFill>
                      <a:schemeClr val="accent4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790309"/>
                  </a:ext>
                </a:extLst>
              </a:tr>
              <a:tr h="621884">
                <a:tc>
                  <a:txBody>
                    <a:bodyPr/>
                    <a:lstStyle/>
                    <a:p>
                      <a:r>
                        <a:rPr lang="en-ID" sz="1200" dirty="0">
                          <a:highlight>
                            <a:srgbClr val="FFFF00"/>
                          </a:highlight>
                        </a:rPr>
                        <a:t>kf_inventory.csv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 err="1"/>
                        <a:t>Informasi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stok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produk</a:t>
                      </a:r>
                      <a:r>
                        <a:rPr lang="en-ID" sz="1200" dirty="0"/>
                        <a:t> per </a:t>
                      </a:r>
                      <a:r>
                        <a:rPr lang="en-ID" sz="1200" dirty="0" err="1"/>
                        <a:t>cabang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melihat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ketersediaan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barang</a:t>
                      </a:r>
                      <a:r>
                        <a:rPr lang="en-ID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39018"/>
                  </a:ext>
                </a:extLst>
              </a:tr>
              <a:tr h="621884">
                <a:tc>
                  <a:txBody>
                    <a:bodyPr/>
                    <a:lstStyle/>
                    <a:p>
                      <a:r>
                        <a:rPr lang="en-ID" sz="1200" dirty="0">
                          <a:highlight>
                            <a:srgbClr val="FFFF00"/>
                          </a:highlight>
                        </a:rPr>
                        <a:t>kf_kantor_cabang.csv</a:t>
                      </a:r>
                    </a:p>
                  </a:txBody>
                  <a:tcPr anchor="ctr">
                    <a:solidFill>
                      <a:schemeClr val="accent4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200" dirty="0"/>
                        <a:t>Detail </a:t>
                      </a:r>
                      <a:r>
                        <a:rPr lang="en-ID" sz="1200" dirty="0" err="1"/>
                        <a:t>informasi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kantor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cabang</a:t>
                      </a:r>
                      <a:r>
                        <a:rPr lang="en-ID" sz="1200" dirty="0"/>
                        <a:t> Kimia Farma: nama, </a:t>
                      </a:r>
                      <a:r>
                        <a:rPr lang="en-ID" sz="1200" dirty="0" err="1"/>
                        <a:t>kota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provinsi</a:t>
                      </a:r>
                      <a:r>
                        <a:rPr lang="en-ID" sz="1200" dirty="0"/>
                        <a:t>, dan rating </a:t>
                      </a:r>
                      <a:r>
                        <a:rPr lang="en-ID" sz="1200" dirty="0" err="1"/>
                        <a:t>cabang</a:t>
                      </a:r>
                      <a:r>
                        <a:rPr lang="en-ID" sz="1200" dirty="0"/>
                        <a:t>.</a:t>
                      </a:r>
                    </a:p>
                  </a:txBody>
                  <a:tcPr anchor="ctr">
                    <a:solidFill>
                      <a:schemeClr val="accent4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77536"/>
                  </a:ext>
                </a:extLst>
              </a:tr>
              <a:tr h="440501">
                <a:tc>
                  <a:txBody>
                    <a:bodyPr/>
                    <a:lstStyle/>
                    <a:p>
                      <a:r>
                        <a:rPr lang="en-ID" sz="1200" dirty="0">
                          <a:highlight>
                            <a:srgbClr val="FFFF00"/>
                          </a:highlight>
                        </a:rPr>
                        <a:t>kf_product.csv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n-NO" sz="1200" dirty="0"/>
                        <a:t>Data produk obat: nama, kategori, dan harga dasar obat.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222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24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/>
          <p:cNvSpPr txBox="1"/>
          <p:nvPr/>
        </p:nvSpPr>
        <p:spPr>
          <a:xfrm>
            <a:off x="340500" y="1335962"/>
            <a:ext cx="8463000" cy="267762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None/>
            </a:pPr>
            <a:r>
              <a:rPr lang="en-ID" sz="1600" dirty="0"/>
              <a:t>Langkah </a:t>
            </a:r>
            <a:r>
              <a:rPr lang="en-ID" sz="1600" dirty="0" err="1"/>
              <a:t>pertama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proses </a:t>
            </a:r>
            <a:r>
              <a:rPr lang="en-ID" sz="1600" dirty="0" err="1"/>
              <a:t>analisis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memastikan</a:t>
            </a:r>
            <a:r>
              <a:rPr lang="en-ID" sz="1600" dirty="0"/>
              <a:t> </a:t>
            </a:r>
            <a:r>
              <a:rPr lang="en-ID" sz="1600" dirty="0" err="1"/>
              <a:t>seluruh</a:t>
            </a:r>
            <a:r>
              <a:rPr lang="en-ID" sz="1600" dirty="0"/>
              <a:t> data </a:t>
            </a:r>
            <a:r>
              <a:rPr lang="en-ID" sz="1600" dirty="0" err="1"/>
              <a:t>tersedia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satu</a:t>
            </a:r>
            <a:r>
              <a:rPr lang="en-ID" sz="1600" dirty="0"/>
              <a:t> platform yang </a:t>
            </a:r>
            <a:r>
              <a:rPr lang="en-ID" sz="1600" dirty="0" err="1"/>
              <a:t>terpusat</a:t>
            </a:r>
            <a:r>
              <a:rPr lang="en-ID" sz="1600" dirty="0"/>
              <a:t> dan </a:t>
            </a:r>
            <a:r>
              <a:rPr lang="en-ID" sz="1600" dirty="0" err="1"/>
              <a:t>mudah</a:t>
            </a:r>
            <a:r>
              <a:rPr lang="en-ID" sz="1600" dirty="0"/>
              <a:t> </a:t>
            </a:r>
            <a:r>
              <a:rPr lang="en-ID" sz="1600" dirty="0" err="1"/>
              <a:t>diolah</a:t>
            </a:r>
            <a:r>
              <a:rPr lang="en-ID" sz="1600" dirty="0"/>
              <a:t>.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itu</a:t>
            </a:r>
            <a:r>
              <a:rPr lang="en-ID" sz="1600" dirty="0"/>
              <a:t>, </a:t>
            </a:r>
            <a:r>
              <a:rPr lang="en-ID" sz="1600" dirty="0" err="1"/>
              <a:t>saya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Google </a:t>
            </a:r>
            <a:r>
              <a:rPr lang="en-ID" sz="1600" dirty="0" err="1"/>
              <a:t>BigQuery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basis data cloud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menyimpan</a:t>
            </a:r>
            <a:r>
              <a:rPr lang="en-ID" sz="1600" dirty="0"/>
              <a:t> dan </a:t>
            </a:r>
            <a:r>
              <a:rPr lang="en-ID" sz="1600" dirty="0" err="1"/>
              <a:t>mengelola</a:t>
            </a:r>
            <a:r>
              <a:rPr lang="en-ID" sz="1600" dirty="0"/>
              <a:t> </a:t>
            </a:r>
            <a:r>
              <a:rPr lang="en-ID" sz="1600" dirty="0" err="1"/>
              <a:t>keempat</a:t>
            </a:r>
            <a:r>
              <a:rPr lang="en-ID" sz="1600" dirty="0"/>
              <a:t> dataset </a:t>
            </a:r>
            <a:r>
              <a:rPr lang="en-ID" sz="1600" dirty="0" err="1"/>
              <a:t>utama</a:t>
            </a:r>
            <a:r>
              <a:rPr lang="en-ID" sz="1600" dirty="0"/>
              <a:t>.</a:t>
            </a:r>
          </a:p>
          <a:p>
            <a:pPr>
              <a:buNone/>
            </a:pPr>
            <a:endParaRPr lang="en-ID" sz="1600" dirty="0"/>
          </a:p>
          <a:p>
            <a:r>
              <a:rPr lang="en-ID" sz="1600" dirty="0"/>
              <a:t>💡 </a:t>
            </a:r>
            <a:r>
              <a:rPr lang="en-ID" sz="1600" b="1" i="1" dirty="0" err="1"/>
              <a:t>Mengapa</a:t>
            </a:r>
            <a:r>
              <a:rPr lang="en-ID" sz="1600" b="1" i="1" dirty="0"/>
              <a:t> </a:t>
            </a:r>
            <a:r>
              <a:rPr lang="en-ID" sz="1600" b="1" i="1" dirty="0" err="1"/>
              <a:t>BigQuery</a:t>
            </a:r>
            <a:r>
              <a:rPr lang="en-ID" sz="1600" b="1" i="1" dirty="0"/>
              <a:t>?</a:t>
            </a:r>
          </a:p>
          <a:p>
            <a:pPr algn="just"/>
            <a:br>
              <a:rPr lang="en-ID" sz="1600" dirty="0"/>
            </a:br>
            <a:r>
              <a:rPr lang="en-ID" sz="1600" dirty="0" err="1"/>
              <a:t>BigQuery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data warehouse </a:t>
            </a:r>
            <a:r>
              <a:rPr lang="en-ID" sz="1600" dirty="0" err="1"/>
              <a:t>berbasis</a:t>
            </a:r>
            <a:r>
              <a:rPr lang="en-ID" sz="1600" dirty="0"/>
              <a:t> cloud </a:t>
            </a:r>
            <a:r>
              <a:rPr lang="en-ID" sz="1600" dirty="0" err="1"/>
              <a:t>dari</a:t>
            </a:r>
            <a:r>
              <a:rPr lang="en-ID" sz="1600" dirty="0"/>
              <a:t> Google yang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 err="1"/>
              <a:t>menangani</a:t>
            </a:r>
            <a:r>
              <a:rPr lang="en-ID" sz="1600" dirty="0"/>
              <a:t> </a:t>
            </a:r>
            <a:r>
              <a:rPr lang="en-ID" sz="1600" dirty="0" err="1"/>
              <a:t>pemrosesan</a:t>
            </a:r>
            <a:r>
              <a:rPr lang="en-ID" sz="1600" dirty="0"/>
              <a:t> data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skala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cepat</a:t>
            </a:r>
            <a:r>
              <a:rPr lang="en-ID" sz="1600" dirty="0"/>
              <a:t> dan </a:t>
            </a:r>
            <a:r>
              <a:rPr lang="en-ID" sz="1600" dirty="0" err="1"/>
              <a:t>efisien</a:t>
            </a:r>
            <a:r>
              <a:rPr lang="en-ID" sz="1600" dirty="0"/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1735</Words>
  <Application>Microsoft Office PowerPoint</Application>
  <PresentationFormat>On-screen Show (16:9)</PresentationFormat>
  <Paragraphs>181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Rubik Medium</vt:lpstr>
      <vt:lpstr>Rubik Light</vt:lpstr>
      <vt:lpstr>-apple-system</vt:lpstr>
      <vt:lpstr>Roboto</vt:lpstr>
      <vt:lpstr>Plus Jakarta Sans</vt:lpstr>
      <vt:lpstr>Rubik SemiBold</vt:lpstr>
      <vt:lpstr>Arial Unicode MS</vt:lpstr>
      <vt:lpstr>Rubik</vt:lpstr>
      <vt:lpstr>Plus Jakarta Sans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Sifa Nuzul Wulan</cp:lastModifiedBy>
  <cp:revision>2</cp:revision>
  <dcterms:modified xsi:type="dcterms:W3CDTF">2025-05-14T07:23:26Z</dcterms:modified>
</cp:coreProperties>
</file>